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453" r:id="rId3"/>
    <p:sldId id="423" r:id="rId4"/>
    <p:sldId id="422" r:id="rId5"/>
    <p:sldId id="408" r:id="rId6"/>
    <p:sldId id="406" r:id="rId7"/>
    <p:sldId id="274" r:id="rId8"/>
    <p:sldId id="420" r:id="rId9"/>
    <p:sldId id="396" r:id="rId10"/>
    <p:sldId id="275" r:id="rId11"/>
    <p:sldId id="401" r:id="rId12"/>
    <p:sldId id="279" r:id="rId13"/>
    <p:sldId id="280" r:id="rId14"/>
    <p:sldId id="288" r:id="rId15"/>
    <p:sldId id="289" r:id="rId16"/>
    <p:sldId id="290" r:id="rId17"/>
    <p:sldId id="291" r:id="rId18"/>
    <p:sldId id="292" r:id="rId19"/>
    <p:sldId id="293" r:id="rId20"/>
    <p:sldId id="294" r:id="rId21"/>
    <p:sldId id="295" r:id="rId22"/>
    <p:sldId id="296" r:id="rId23"/>
    <p:sldId id="298" r:id="rId24"/>
    <p:sldId id="299" r:id="rId25"/>
    <p:sldId id="300" r:id="rId26"/>
    <p:sldId id="301" r:id="rId27"/>
    <p:sldId id="302" r:id="rId28"/>
    <p:sldId id="303" r:id="rId29"/>
    <p:sldId id="304" r:id="rId30"/>
    <p:sldId id="305" r:id="rId31"/>
    <p:sldId id="306" r:id="rId32"/>
    <p:sldId id="308" r:id="rId33"/>
    <p:sldId id="317" r:id="rId34"/>
    <p:sldId id="424" r:id="rId35"/>
    <p:sldId id="425" r:id="rId36"/>
    <p:sldId id="426" r:id="rId37"/>
    <p:sldId id="427" r:id="rId38"/>
    <p:sldId id="428" r:id="rId39"/>
    <p:sldId id="429" r:id="rId40"/>
    <p:sldId id="430" r:id="rId41"/>
    <p:sldId id="431" r:id="rId42"/>
    <p:sldId id="432" r:id="rId43"/>
    <p:sldId id="433" r:id="rId44"/>
    <p:sldId id="434" r:id="rId45"/>
    <p:sldId id="435" r:id="rId46"/>
    <p:sldId id="436" r:id="rId47"/>
    <p:sldId id="437" r:id="rId48"/>
    <p:sldId id="438" r:id="rId49"/>
    <p:sldId id="439" r:id="rId50"/>
    <p:sldId id="440" r:id="rId51"/>
    <p:sldId id="441" r:id="rId52"/>
    <p:sldId id="442" r:id="rId53"/>
    <p:sldId id="443" r:id="rId54"/>
    <p:sldId id="444" r:id="rId55"/>
    <p:sldId id="445" r:id="rId56"/>
    <p:sldId id="446" r:id="rId57"/>
    <p:sldId id="447" r:id="rId58"/>
    <p:sldId id="448" r:id="rId59"/>
    <p:sldId id="449" r:id="rId60"/>
    <p:sldId id="451" r:id="rId61"/>
    <p:sldId id="450" r:id="rId62"/>
    <p:sldId id="452" r:id="rId63"/>
  </p:sldIdLst>
  <p:sldSz cx="9144000" cy="6858000" type="letter"/>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s-E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s-E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s-E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80698AA-6EEB-4277-9269-5CB8337243AD}" type="slidenum">
              <a:rPr lang="es-ES"/>
              <a:pPr/>
              <a:t>‹Nº›</a:t>
            </a:fld>
            <a:endParaRPr lang="es-ES"/>
          </a:p>
        </p:txBody>
      </p:sp>
    </p:spTree>
    <p:extLst>
      <p:ext uri="{BB962C8B-B14F-4D97-AF65-F5344CB8AC3E}">
        <p14:creationId xmlns:p14="http://schemas.microsoft.com/office/powerpoint/2010/main" val="27827402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Rot="1" noChangeArrowheads="1" noTextEdit="1"/>
          </p:cNvSpPr>
          <p:nvPr>
            <p:ph type="sldImg"/>
          </p:nvPr>
        </p:nvSpPr>
        <p:spPr>
          <a:ln/>
        </p:spPr>
      </p:sp>
      <p:sp>
        <p:nvSpPr>
          <p:cNvPr id="51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4113551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Rot="1" noChangeArrowheads="1" noTextEdit="1"/>
          </p:cNvSpPr>
          <p:nvPr>
            <p:ph type="sldImg"/>
          </p:nvPr>
        </p:nvSpPr>
        <p:spPr>
          <a:ln/>
        </p:spPr>
      </p:sp>
      <p:sp>
        <p:nvSpPr>
          <p:cNvPr id="245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029764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Rot="1" noChangeArrowheads="1" noTextEdit="1"/>
          </p:cNvSpPr>
          <p:nvPr>
            <p:ph type="sldImg"/>
          </p:nvPr>
        </p:nvSpPr>
        <p:spPr>
          <a:ln/>
        </p:spPr>
      </p:sp>
      <p:sp>
        <p:nvSpPr>
          <p:cNvPr id="266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3061201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Rot="1" noChangeArrowheads="1" noTextEdit="1"/>
          </p:cNvSpPr>
          <p:nvPr>
            <p:ph type="sldImg"/>
          </p:nvPr>
        </p:nvSpPr>
        <p:spPr>
          <a:ln/>
        </p:spPr>
      </p:sp>
      <p:sp>
        <p:nvSpPr>
          <p:cNvPr id="286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2414297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Rot="1" noChangeArrowheads="1" noTextEdit="1"/>
          </p:cNvSpPr>
          <p:nvPr>
            <p:ph type="sldImg"/>
          </p:nvPr>
        </p:nvSpPr>
        <p:spPr>
          <a:ln/>
        </p:spPr>
      </p:sp>
      <p:sp>
        <p:nvSpPr>
          <p:cNvPr id="307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414514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Rot="1" noChangeArrowheads="1" noTextEdit="1"/>
          </p:cNvSpPr>
          <p:nvPr>
            <p:ph type="sldImg"/>
          </p:nvPr>
        </p:nvSpPr>
        <p:spPr>
          <a:ln/>
        </p:spPr>
      </p:sp>
      <p:sp>
        <p:nvSpPr>
          <p:cNvPr id="327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914688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Rot="1" noChangeArrowheads="1" noTextEdit="1"/>
          </p:cNvSpPr>
          <p:nvPr>
            <p:ph type="sldImg"/>
          </p:nvPr>
        </p:nvSpPr>
        <p:spPr>
          <a:ln/>
        </p:spPr>
      </p:sp>
      <p:sp>
        <p:nvSpPr>
          <p:cNvPr id="348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4003463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Rot="1" noChangeArrowheads="1" noTextEdit="1"/>
          </p:cNvSpPr>
          <p:nvPr>
            <p:ph type="sldImg"/>
          </p:nvPr>
        </p:nvSpPr>
        <p:spPr>
          <a:ln/>
        </p:spPr>
      </p:sp>
      <p:sp>
        <p:nvSpPr>
          <p:cNvPr id="368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506181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Rot="1" noChangeArrowheads="1" noTextEdit="1"/>
          </p:cNvSpPr>
          <p:nvPr>
            <p:ph type="sldImg"/>
          </p:nvPr>
        </p:nvSpPr>
        <p:spPr>
          <a:ln/>
        </p:spPr>
      </p:sp>
      <p:sp>
        <p:nvSpPr>
          <p:cNvPr id="389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3164533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Rot="1" noChangeArrowheads="1" noTextEdit="1"/>
          </p:cNvSpPr>
          <p:nvPr>
            <p:ph type="sldImg"/>
          </p:nvPr>
        </p:nvSpPr>
        <p:spPr>
          <a:ln/>
        </p:spPr>
      </p:sp>
      <p:sp>
        <p:nvSpPr>
          <p:cNvPr id="409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777470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Rot="1" noChangeArrowheads="1" noTextEdit="1"/>
          </p:cNvSpPr>
          <p:nvPr>
            <p:ph type="sldImg"/>
          </p:nvPr>
        </p:nvSpPr>
        <p:spPr>
          <a:ln/>
        </p:spPr>
      </p:sp>
      <p:sp>
        <p:nvSpPr>
          <p:cNvPr id="4301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599247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ChangeArrowheads="1" noTextEdit="1"/>
          </p:cNvSpPr>
          <p:nvPr>
            <p:ph type="sldImg"/>
          </p:nvPr>
        </p:nvSpPr>
        <p:spPr>
          <a:solidFill>
            <a:srgbClr val="FFFFFF"/>
          </a:solidFill>
          <a:ln/>
        </p:spPr>
      </p:sp>
      <p:sp>
        <p:nvSpPr>
          <p:cNvPr id="7170" name="Rectangle 3"/>
          <p:cNvSpPr>
            <a:spLocks noChangeArrowheads="1"/>
          </p:cNvSpPr>
          <p:nvPr>
            <p:ph type="body" idx="1"/>
          </p:nvPr>
        </p:nvSpPr>
        <p:spPr>
          <a:solidFill>
            <a:srgbClr val="FFFFFF"/>
          </a:solidFill>
          <a:ln>
            <a:solidFill>
              <a:srgbClr val="000000"/>
            </a:solidFill>
          </a:ln>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48370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Rot="1" noChangeArrowheads="1" noTextEdit="1"/>
          </p:cNvSpPr>
          <p:nvPr>
            <p:ph type="sldImg"/>
          </p:nvPr>
        </p:nvSpPr>
        <p:spPr>
          <a:ln/>
        </p:spPr>
      </p:sp>
      <p:sp>
        <p:nvSpPr>
          <p:cNvPr id="450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35428422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Rot="1" noChangeArrowheads="1" noTextEdit="1"/>
          </p:cNvSpPr>
          <p:nvPr>
            <p:ph type="sldImg"/>
          </p:nvPr>
        </p:nvSpPr>
        <p:spPr>
          <a:ln/>
        </p:spPr>
      </p:sp>
      <p:sp>
        <p:nvSpPr>
          <p:cNvPr id="471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3070081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Rot="1" noChangeArrowheads="1" noTextEdit="1"/>
          </p:cNvSpPr>
          <p:nvPr>
            <p:ph type="sldImg"/>
          </p:nvPr>
        </p:nvSpPr>
        <p:spPr>
          <a:ln/>
        </p:spPr>
      </p:sp>
      <p:sp>
        <p:nvSpPr>
          <p:cNvPr id="491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69455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Rot="1" noChangeArrowheads="1" noTextEdit="1"/>
          </p:cNvSpPr>
          <p:nvPr>
            <p:ph type="sldImg"/>
          </p:nvPr>
        </p:nvSpPr>
        <p:spPr>
          <a:ln/>
        </p:spPr>
      </p:sp>
      <p:sp>
        <p:nvSpPr>
          <p:cNvPr id="512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212330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Rot="1" noChangeArrowheads="1" noTextEdit="1"/>
          </p:cNvSpPr>
          <p:nvPr>
            <p:ph type="sldImg"/>
          </p:nvPr>
        </p:nvSpPr>
        <p:spPr>
          <a:ln/>
        </p:spPr>
      </p:sp>
      <p:sp>
        <p:nvSpPr>
          <p:cNvPr id="532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2194947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Rot="1" noChangeArrowheads="1" noTextEdit="1"/>
          </p:cNvSpPr>
          <p:nvPr>
            <p:ph type="sldImg"/>
          </p:nvPr>
        </p:nvSpPr>
        <p:spPr>
          <a:ln/>
        </p:spPr>
      </p:sp>
      <p:sp>
        <p:nvSpPr>
          <p:cNvPr id="552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653077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Rot="1" noChangeArrowheads="1" noTextEdit="1"/>
          </p:cNvSpPr>
          <p:nvPr>
            <p:ph type="sldImg"/>
          </p:nvPr>
        </p:nvSpPr>
        <p:spPr>
          <a:ln/>
        </p:spPr>
      </p:sp>
      <p:sp>
        <p:nvSpPr>
          <p:cNvPr id="573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527382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Rot="1" noChangeArrowheads="1" noTextEdit="1"/>
          </p:cNvSpPr>
          <p:nvPr>
            <p:ph type="sldImg"/>
          </p:nvPr>
        </p:nvSpPr>
        <p:spPr>
          <a:ln/>
        </p:spPr>
      </p:sp>
      <p:sp>
        <p:nvSpPr>
          <p:cNvPr id="593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2211439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Rot="1" noChangeArrowheads="1" noTextEdit="1"/>
          </p:cNvSpPr>
          <p:nvPr>
            <p:ph type="sldImg"/>
          </p:nvPr>
        </p:nvSpPr>
        <p:spPr>
          <a:ln/>
        </p:spPr>
      </p:sp>
      <p:sp>
        <p:nvSpPr>
          <p:cNvPr id="614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30265013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Rot="1" noChangeArrowheads="1" noTextEdit="1"/>
          </p:cNvSpPr>
          <p:nvPr>
            <p:ph type="sldImg"/>
          </p:nvPr>
        </p:nvSpPr>
        <p:spPr>
          <a:ln/>
        </p:spPr>
      </p:sp>
      <p:sp>
        <p:nvSpPr>
          <p:cNvPr id="634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149840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Rot="1" noChangeArrowheads="1" noTextEdit="1"/>
          </p:cNvSpPr>
          <p:nvPr>
            <p:ph type="sldImg"/>
          </p:nvPr>
        </p:nvSpPr>
        <p:spPr>
          <a:ln/>
        </p:spPr>
      </p:sp>
      <p:sp>
        <p:nvSpPr>
          <p:cNvPr id="102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3569991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Rot="1" noChangeArrowheads="1" noTextEdit="1"/>
          </p:cNvSpPr>
          <p:nvPr>
            <p:ph type="sldImg"/>
          </p:nvPr>
        </p:nvSpPr>
        <p:spPr>
          <a:ln/>
        </p:spPr>
      </p:sp>
      <p:sp>
        <p:nvSpPr>
          <p:cNvPr id="655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0321342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Rot="1" noChangeArrowheads="1" noTextEdit="1"/>
          </p:cNvSpPr>
          <p:nvPr>
            <p:ph type="sldImg"/>
          </p:nvPr>
        </p:nvSpPr>
        <p:spPr>
          <a:ln/>
        </p:spPr>
      </p:sp>
      <p:sp>
        <p:nvSpPr>
          <p:cNvPr id="675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29038228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825EF661-352D-48FC-B62D-D63617C4083A}" type="slidenum">
              <a:rPr lang="es-ES" sz="1200"/>
              <a:pPr algn="r" eaLnBrk="1" hangingPunct="1"/>
              <a:t>34</a:t>
            </a:fld>
            <a:endParaRPr lang="es-ES" sz="1200"/>
          </a:p>
        </p:txBody>
      </p:sp>
      <p:sp>
        <p:nvSpPr>
          <p:cNvPr id="69634" name="Rectangle 2"/>
          <p:cNvSpPr>
            <a:spLocks noGrp="1" noRot="1" noChangeAspect="1" noChangeArrowheads="1" noTextEdit="1"/>
          </p:cNvSpPr>
          <p:nvPr>
            <p:ph type="sldImg"/>
          </p:nvPr>
        </p:nvSpPr>
        <p:spPr>
          <a:solidFill>
            <a:srgbClr val="FFFFFF"/>
          </a:solidFill>
          <a:ln/>
        </p:spPr>
      </p:sp>
      <p:sp>
        <p:nvSpPr>
          <p:cNvPr id="69635"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lIns="91435" tIns="45718" rIns="91435" bIns="45718"/>
          <a:lstStyle/>
          <a:p>
            <a:pPr eaLnBrk="1" hangingPunct="1"/>
            <a:endParaRPr lang="es-MX" smtClean="0">
              <a:latin typeface="Arial" panose="020B0604020202020204" pitchFamily="34" charset="0"/>
            </a:endParaRPr>
          </a:p>
        </p:txBody>
      </p:sp>
    </p:spTree>
    <p:extLst>
      <p:ext uri="{BB962C8B-B14F-4D97-AF65-F5344CB8AC3E}">
        <p14:creationId xmlns:p14="http://schemas.microsoft.com/office/powerpoint/2010/main" val="15566198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6DA45F86-8775-45D5-A6AD-213746040FC1}" type="slidenum">
              <a:rPr lang="es-ES" sz="1200"/>
              <a:pPr algn="r" eaLnBrk="1" hangingPunct="1"/>
              <a:t>39</a:t>
            </a:fld>
            <a:endParaRPr lang="es-ES" sz="1200"/>
          </a:p>
        </p:txBody>
      </p:sp>
      <p:sp>
        <p:nvSpPr>
          <p:cNvPr id="75778" name="Rectangle 2"/>
          <p:cNvSpPr>
            <a:spLocks noGrp="1" noRot="1" noChangeAspect="1" noChangeArrowheads="1" noTextEdit="1"/>
          </p:cNvSpPr>
          <p:nvPr>
            <p:ph type="sldImg"/>
          </p:nvPr>
        </p:nvSpPr>
        <p:spPr>
          <a:solidFill>
            <a:srgbClr val="FFFFFF"/>
          </a:solidFill>
          <a:ln/>
        </p:spPr>
      </p:sp>
      <p:sp>
        <p:nvSpPr>
          <p:cNvPr id="7577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lIns="91435" tIns="45718" rIns="91435" bIns="45718"/>
          <a:lstStyle/>
          <a:p>
            <a:pPr eaLnBrk="1" hangingPunct="1"/>
            <a:endParaRPr lang="es-MX" smtClean="0">
              <a:latin typeface="Arial" panose="020B0604020202020204" pitchFamily="34" charset="0"/>
            </a:endParaRPr>
          </a:p>
        </p:txBody>
      </p:sp>
    </p:spTree>
    <p:extLst>
      <p:ext uri="{BB962C8B-B14F-4D97-AF65-F5344CB8AC3E}">
        <p14:creationId xmlns:p14="http://schemas.microsoft.com/office/powerpoint/2010/main" val="41321869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139D9A13-9240-40BD-A965-B29CDB4FCE2C}" type="slidenum">
              <a:rPr lang="es-ES" sz="1200"/>
              <a:pPr algn="r" eaLnBrk="1" hangingPunct="1"/>
              <a:t>46</a:t>
            </a:fld>
            <a:endParaRPr lang="es-ES" sz="1200"/>
          </a:p>
        </p:txBody>
      </p:sp>
      <p:sp>
        <p:nvSpPr>
          <p:cNvPr id="83970" name="Rectangle 2"/>
          <p:cNvSpPr>
            <a:spLocks noGrp="1" noRot="1" noChangeAspect="1" noChangeArrowheads="1" noTextEdit="1"/>
          </p:cNvSpPr>
          <p:nvPr>
            <p:ph type="sldImg"/>
          </p:nvPr>
        </p:nvSpPr>
        <p:spPr>
          <a:solidFill>
            <a:srgbClr val="FFFFFF"/>
          </a:solidFill>
          <a:ln/>
        </p:spPr>
      </p:sp>
      <p:sp>
        <p:nvSpPr>
          <p:cNvPr id="83971"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lIns="91435" tIns="45718" rIns="91435" bIns="45718"/>
          <a:lstStyle/>
          <a:p>
            <a:pPr eaLnBrk="1" hangingPunct="1"/>
            <a:endParaRPr lang="es-MX" smtClean="0">
              <a:latin typeface="Arial" panose="020B0604020202020204" pitchFamily="34" charset="0"/>
            </a:endParaRPr>
          </a:p>
        </p:txBody>
      </p:sp>
    </p:spTree>
    <p:extLst>
      <p:ext uri="{BB962C8B-B14F-4D97-AF65-F5344CB8AC3E}">
        <p14:creationId xmlns:p14="http://schemas.microsoft.com/office/powerpoint/2010/main" val="3957082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Rot="1" noChangeArrowheads="1" noTextEdit="1"/>
          </p:cNvSpPr>
          <p:nvPr>
            <p:ph type="sldImg"/>
          </p:nvPr>
        </p:nvSpPr>
        <p:spPr>
          <a:ln/>
        </p:spPr>
      </p:sp>
      <p:sp>
        <p:nvSpPr>
          <p:cNvPr id="122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3311484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Rot="1" noChangeArrowheads="1" noTextEdit="1"/>
          </p:cNvSpPr>
          <p:nvPr>
            <p:ph type="sldImg"/>
          </p:nvPr>
        </p:nvSpPr>
        <p:spPr>
          <a:ln/>
        </p:spPr>
      </p:sp>
      <p:sp>
        <p:nvSpPr>
          <p:cNvPr id="143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941276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D8D7E5B-2E7B-45FA-B8DD-E72AFA90034D}" type="slidenum">
              <a:rPr lang="es-ES" sz="1200"/>
              <a:pPr eaLnBrk="1" hangingPunct="1"/>
              <a:t>8</a:t>
            </a:fld>
            <a:endParaRPr lang="es-ES" sz="1200"/>
          </a:p>
        </p:txBody>
      </p:sp>
      <p:sp>
        <p:nvSpPr>
          <p:cNvPr id="16386" name="Rectangle 2"/>
          <p:cNvSpPr>
            <a:spLocks noChangeArrowheads="1" noTextEdit="1"/>
          </p:cNvSpPr>
          <p:nvPr>
            <p:ph type="sldImg"/>
          </p:nvPr>
        </p:nvSpPr>
        <p:spPr>
          <a:solidFill>
            <a:srgbClr val="FFFFFF"/>
          </a:solidFill>
          <a:ln/>
        </p:spPr>
      </p:sp>
      <p:sp>
        <p:nvSpPr>
          <p:cNvPr id="16387" name="Rectangle 3"/>
          <p:cNvSpPr>
            <a:spLocks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s-MX" smtClean="0">
              <a:latin typeface="Arial" panose="020B0604020202020204" pitchFamily="34" charset="0"/>
            </a:endParaRPr>
          </a:p>
        </p:txBody>
      </p:sp>
    </p:spTree>
    <p:extLst>
      <p:ext uri="{BB962C8B-B14F-4D97-AF65-F5344CB8AC3E}">
        <p14:creationId xmlns:p14="http://schemas.microsoft.com/office/powerpoint/2010/main" val="516894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Rot="1" noChangeArrowheads="1" noTextEdit="1"/>
          </p:cNvSpPr>
          <p:nvPr>
            <p:ph type="sldImg"/>
          </p:nvPr>
        </p:nvSpPr>
        <p:spPr>
          <a:ln/>
        </p:spPr>
      </p:sp>
      <p:sp>
        <p:nvSpPr>
          <p:cNvPr id="184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047796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Rot="1" noChangeArrowheads="1" noTextEdit="1"/>
          </p:cNvSpPr>
          <p:nvPr>
            <p:ph type="sldImg"/>
          </p:nvPr>
        </p:nvSpPr>
        <p:spPr>
          <a:ln/>
        </p:spPr>
      </p:sp>
      <p:sp>
        <p:nvSpPr>
          <p:cNvPr id="204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3440418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Rot="1" noChangeArrowheads="1" noTextEdit="1"/>
          </p:cNvSpPr>
          <p:nvPr>
            <p:ph type="sldImg"/>
          </p:nvPr>
        </p:nvSpPr>
        <p:spPr>
          <a:ln/>
        </p:spPr>
      </p:sp>
      <p:sp>
        <p:nvSpPr>
          <p:cNvPr id="225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latin typeface="Arial" panose="020B0604020202020204" pitchFamily="34" charset="0"/>
            </a:endParaRPr>
          </a:p>
        </p:txBody>
      </p:sp>
    </p:spTree>
    <p:extLst>
      <p:ext uri="{BB962C8B-B14F-4D97-AF65-F5344CB8AC3E}">
        <p14:creationId xmlns:p14="http://schemas.microsoft.com/office/powerpoint/2010/main" val="1092147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2" name="Picture 2" descr="presentación_pow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66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p:cNvSpPr txBox="1">
            <a:spLocks noChangeArrowheads="1"/>
          </p:cNvSpPr>
          <p:nvPr userDrawn="1"/>
        </p:nvSpPr>
        <p:spPr bwMode="auto">
          <a:xfrm>
            <a:off x="84138" y="6115050"/>
            <a:ext cx="2400300" cy="571500"/>
          </a:xfrm>
          <a:prstGeom prst="rect">
            <a:avLst/>
          </a:prstGeom>
          <a:noFill/>
          <a:ln w="9525">
            <a:noFill/>
            <a:miter lim="800000"/>
            <a:headEnd/>
            <a:tailEnd/>
          </a:ln>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56000"/>
              </a:lnSpc>
            </a:pPr>
            <a:endParaRPr lang="es-ES" sz="1400">
              <a:latin typeface="Univers" pitchFamily="34" charset="0"/>
            </a:endParaRPr>
          </a:p>
          <a:p>
            <a:pPr algn="ctr" eaLnBrk="1" hangingPunct="1">
              <a:lnSpc>
                <a:spcPct val="96000"/>
              </a:lnSpc>
            </a:pPr>
            <a:r>
              <a:rPr lang="es-ES" sz="1500" b="1">
                <a:solidFill>
                  <a:srgbClr val="4D4D4D"/>
                </a:solidFill>
                <a:latin typeface="Univers" pitchFamily="34" charset="0"/>
              </a:rPr>
              <a:t>C</a:t>
            </a:r>
            <a:r>
              <a:rPr lang="es-ES" sz="1500" b="1">
                <a:solidFill>
                  <a:srgbClr val="560730"/>
                </a:solidFill>
                <a:latin typeface="Univers" pitchFamily="34" charset="0"/>
              </a:rPr>
              <a:t>entro de </a:t>
            </a:r>
            <a:r>
              <a:rPr lang="es-ES" sz="1500" b="1">
                <a:solidFill>
                  <a:srgbClr val="4D4D4D"/>
                </a:solidFill>
                <a:latin typeface="Univers" pitchFamily="34" charset="0"/>
              </a:rPr>
              <a:t>C</a:t>
            </a:r>
            <a:r>
              <a:rPr lang="es-ES" sz="1500" b="1">
                <a:solidFill>
                  <a:srgbClr val="560730"/>
                </a:solidFill>
                <a:latin typeface="Univers" pitchFamily="34" charset="0"/>
              </a:rPr>
              <a:t>apacitación</a:t>
            </a:r>
          </a:p>
          <a:p>
            <a:pPr algn="ctr" eaLnBrk="1" hangingPunct="1">
              <a:lnSpc>
                <a:spcPct val="96000"/>
              </a:lnSpc>
            </a:pPr>
            <a:r>
              <a:rPr lang="es-ES" sz="1500" b="1">
                <a:solidFill>
                  <a:srgbClr val="4D4D4D"/>
                </a:solidFill>
                <a:latin typeface="Univers" pitchFamily="34" charset="0"/>
              </a:rPr>
              <a:t>J</a:t>
            </a:r>
            <a:r>
              <a:rPr lang="es-ES" sz="1500" b="1">
                <a:solidFill>
                  <a:srgbClr val="560730"/>
                </a:solidFill>
                <a:latin typeface="Univers" pitchFamily="34" charset="0"/>
              </a:rPr>
              <a:t>udicial </a:t>
            </a:r>
            <a:r>
              <a:rPr lang="es-ES" sz="1500" b="1">
                <a:solidFill>
                  <a:srgbClr val="4D4D4D"/>
                </a:solidFill>
                <a:latin typeface="Univers" pitchFamily="34" charset="0"/>
              </a:rPr>
              <a:t>E</a:t>
            </a:r>
            <a:r>
              <a:rPr lang="es-ES" sz="1500" b="1">
                <a:solidFill>
                  <a:srgbClr val="560730"/>
                </a:solidFill>
                <a:latin typeface="Univers" pitchFamily="34" charset="0"/>
              </a:rPr>
              <a:t>lectoral</a:t>
            </a:r>
          </a:p>
        </p:txBody>
      </p:sp>
    </p:spTree>
    <p:extLst>
      <p:ext uri="{BB962C8B-B14F-4D97-AF65-F5344CB8AC3E}">
        <p14:creationId xmlns:p14="http://schemas.microsoft.com/office/powerpoint/2010/main" val="30995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extLst>
      <p:ext uri="{BB962C8B-B14F-4D97-AF65-F5344CB8AC3E}">
        <p14:creationId xmlns:p14="http://schemas.microsoft.com/office/powerpoint/2010/main" val="226696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extLst>
      <p:ext uri="{BB962C8B-B14F-4D97-AF65-F5344CB8AC3E}">
        <p14:creationId xmlns:p14="http://schemas.microsoft.com/office/powerpoint/2010/main" val="2257571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ítulo y 2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quarter" idx="1"/>
          </p:nvPr>
        </p:nvSpPr>
        <p:spPr>
          <a:xfrm>
            <a:off x="457200" y="1600200"/>
            <a:ext cx="4038600" cy="21859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half" idx="3"/>
          </p:nvPr>
        </p:nvSpPr>
        <p:spPr>
          <a:xfrm>
            <a:off x="457200" y="3938588"/>
            <a:ext cx="8229600" cy="2187575"/>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extLst>
      <p:ext uri="{BB962C8B-B14F-4D97-AF65-F5344CB8AC3E}">
        <p14:creationId xmlns:p14="http://schemas.microsoft.com/office/powerpoint/2010/main" val="361578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imágenes prediseñadas"/>
          <p:cNvSpPr>
            <a:spLocks noGrp="1"/>
          </p:cNvSpPr>
          <p:nvPr>
            <p:ph type="clipArt" sz="half" idx="1"/>
          </p:nvPr>
        </p:nvSpPr>
        <p:spPr>
          <a:xfrm>
            <a:off x="457200" y="1600200"/>
            <a:ext cx="4038600" cy="4525963"/>
          </a:xfrm>
          <a:prstGeom prst="rect">
            <a:avLst/>
          </a:prstGeom>
        </p:spPr>
        <p:txBody>
          <a:bodyPr/>
          <a:lstStyle/>
          <a:p>
            <a:pPr lvl="0"/>
            <a:endParaRPr lang="es-MX" noProof="0" smtClean="0"/>
          </a:p>
        </p:txBody>
      </p:sp>
      <p:sp>
        <p:nvSpPr>
          <p:cNvPr id="4" name="3 Marcador de texto"/>
          <p:cNvSpPr>
            <a:spLocks noGrp="1"/>
          </p:cNvSpPr>
          <p:nvPr>
            <p:ph type="body"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extLst>
      <p:ext uri="{BB962C8B-B14F-4D97-AF65-F5344CB8AC3E}">
        <p14:creationId xmlns:p14="http://schemas.microsoft.com/office/powerpoint/2010/main" val="2243062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extLst>
      <p:ext uri="{BB962C8B-B14F-4D97-AF65-F5344CB8AC3E}">
        <p14:creationId xmlns:p14="http://schemas.microsoft.com/office/powerpoint/2010/main" val="1687505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imágenes prediseñadas"/>
          <p:cNvSpPr>
            <a:spLocks noGrp="1"/>
          </p:cNvSpPr>
          <p:nvPr>
            <p:ph type="clipArt" sz="half" idx="2"/>
          </p:nvPr>
        </p:nvSpPr>
        <p:spPr>
          <a:xfrm>
            <a:off x="4648200" y="1600200"/>
            <a:ext cx="4038600" cy="4525963"/>
          </a:xfrm>
          <a:prstGeom prst="rect">
            <a:avLst/>
          </a:prstGeom>
        </p:spPr>
        <p:txBody>
          <a:bodyPr/>
          <a:lstStyle/>
          <a:p>
            <a:pPr lvl="0"/>
            <a:endParaRPr lang="es-MX" noProof="0" smtClean="0"/>
          </a:p>
        </p:txBody>
      </p:sp>
    </p:spTree>
    <p:extLst>
      <p:ext uri="{BB962C8B-B14F-4D97-AF65-F5344CB8AC3E}">
        <p14:creationId xmlns:p14="http://schemas.microsoft.com/office/powerpoint/2010/main" val="1133667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extLst>
      <p:ext uri="{BB962C8B-B14F-4D97-AF65-F5344CB8AC3E}">
        <p14:creationId xmlns:p14="http://schemas.microsoft.com/office/powerpoint/2010/main" val="3391064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a:prstGeom prst="rect">
            <a:avLst/>
          </a:prstGeom>
        </p:spPr>
        <p:txBody>
          <a:bodyPr/>
          <a:lstStyle/>
          <a:p>
            <a:pPr lvl="0"/>
            <a:endParaRPr lang="es-MX" noProof="0" smtClean="0"/>
          </a:p>
        </p:txBody>
      </p:sp>
    </p:spTree>
    <p:extLst>
      <p:ext uri="{BB962C8B-B14F-4D97-AF65-F5344CB8AC3E}">
        <p14:creationId xmlns:p14="http://schemas.microsoft.com/office/powerpoint/2010/main" val="135535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extLst>
      <p:ext uri="{BB962C8B-B14F-4D97-AF65-F5344CB8AC3E}">
        <p14:creationId xmlns:p14="http://schemas.microsoft.com/office/powerpoint/2010/main" val="139995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16225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extLst>
      <p:ext uri="{BB962C8B-B14F-4D97-AF65-F5344CB8AC3E}">
        <p14:creationId xmlns:p14="http://schemas.microsoft.com/office/powerpoint/2010/main" val="79445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extLst>
      <p:ext uri="{BB962C8B-B14F-4D97-AF65-F5344CB8AC3E}">
        <p14:creationId xmlns:p14="http://schemas.microsoft.com/office/powerpoint/2010/main" val="3178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Tree>
    <p:extLst>
      <p:ext uri="{BB962C8B-B14F-4D97-AF65-F5344CB8AC3E}">
        <p14:creationId xmlns:p14="http://schemas.microsoft.com/office/powerpoint/2010/main" val="203714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70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93253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312978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presentación_power"/>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0" y="0"/>
            <a:ext cx="9144000" cy="666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1"/>
          <p:cNvSpPr txBox="1">
            <a:spLocks noChangeArrowheads="1"/>
          </p:cNvSpPr>
          <p:nvPr userDrawn="1"/>
        </p:nvSpPr>
        <p:spPr bwMode="auto">
          <a:xfrm>
            <a:off x="84138" y="6115050"/>
            <a:ext cx="2543175" cy="571500"/>
          </a:xfrm>
          <a:prstGeom prst="rect">
            <a:avLst/>
          </a:prstGeom>
          <a:noFill/>
          <a:ln w="9525">
            <a:noFill/>
            <a:miter lim="800000"/>
            <a:headEnd/>
            <a:tailEnd/>
          </a:ln>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56000"/>
              </a:lnSpc>
            </a:pPr>
            <a:endParaRPr lang="es-ES" sz="1400">
              <a:latin typeface="Univers" pitchFamily="34" charset="0"/>
            </a:endParaRPr>
          </a:p>
          <a:p>
            <a:pPr algn="ctr" eaLnBrk="1" hangingPunct="1">
              <a:lnSpc>
                <a:spcPct val="96000"/>
              </a:lnSpc>
            </a:pPr>
            <a:r>
              <a:rPr lang="es-ES" sz="1500" b="1">
                <a:solidFill>
                  <a:srgbClr val="4D4D4D"/>
                </a:solidFill>
                <a:latin typeface="Univers" pitchFamily="34" charset="0"/>
              </a:rPr>
              <a:t>C</a:t>
            </a:r>
            <a:r>
              <a:rPr lang="es-ES" sz="1500" b="1">
                <a:solidFill>
                  <a:srgbClr val="560730"/>
                </a:solidFill>
                <a:latin typeface="Univers" pitchFamily="34" charset="0"/>
              </a:rPr>
              <a:t>entro de </a:t>
            </a:r>
            <a:r>
              <a:rPr lang="es-ES" sz="1500" b="1">
                <a:solidFill>
                  <a:srgbClr val="4D4D4D"/>
                </a:solidFill>
                <a:latin typeface="Univers" pitchFamily="34" charset="0"/>
              </a:rPr>
              <a:t>C</a:t>
            </a:r>
            <a:r>
              <a:rPr lang="es-ES" sz="1500" b="1">
                <a:solidFill>
                  <a:srgbClr val="560730"/>
                </a:solidFill>
                <a:latin typeface="Univers" pitchFamily="34" charset="0"/>
              </a:rPr>
              <a:t>apacitación</a:t>
            </a:r>
          </a:p>
          <a:p>
            <a:pPr algn="ctr" eaLnBrk="1" hangingPunct="1">
              <a:lnSpc>
                <a:spcPct val="96000"/>
              </a:lnSpc>
            </a:pPr>
            <a:r>
              <a:rPr lang="es-ES" sz="1500" b="1">
                <a:solidFill>
                  <a:srgbClr val="4D4D4D"/>
                </a:solidFill>
                <a:latin typeface="Univers" pitchFamily="34" charset="0"/>
              </a:rPr>
              <a:t>J</a:t>
            </a:r>
            <a:r>
              <a:rPr lang="es-ES" sz="1500" b="1">
                <a:solidFill>
                  <a:srgbClr val="560730"/>
                </a:solidFill>
                <a:latin typeface="Univers" pitchFamily="34" charset="0"/>
              </a:rPr>
              <a:t>udicial </a:t>
            </a:r>
            <a:r>
              <a:rPr lang="es-ES" sz="1500" b="1">
                <a:solidFill>
                  <a:srgbClr val="4D4D4D"/>
                </a:solidFill>
                <a:latin typeface="Univers" pitchFamily="34" charset="0"/>
              </a:rPr>
              <a:t>E</a:t>
            </a:r>
            <a:r>
              <a:rPr lang="es-ES" sz="1500" b="1">
                <a:solidFill>
                  <a:srgbClr val="560730"/>
                </a:solidFill>
                <a:latin typeface="Univers" pitchFamily="34" charset="0"/>
              </a:rPr>
              <a:t>lectoral</a:t>
            </a:r>
          </a:p>
        </p:txBody>
      </p:sp>
    </p:spTree>
  </p:cSld>
  <p:clrMap bg1="lt1" tx1="dk1" bg2="lt2" tx2="dk2" accent1="accent1" accent2="accent2" accent3="accent3" accent4="accent4" accent5="accent5" accent6="accent6" hlink="hlink" folHlink="folHlink"/>
  <p:sldLayoutIdLst>
    <p:sldLayoutId id="2147483719"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28.xml"/><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32.xml"/><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37.xml"/><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35.xml"/><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3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ChangeArrowheads="1"/>
          </p:cNvSpPr>
          <p:nvPr/>
        </p:nvSpPr>
        <p:spPr bwMode="auto">
          <a:xfrm>
            <a:off x="468313" y="3141663"/>
            <a:ext cx="7772400" cy="1143000"/>
          </a:xfrm>
          <a:prstGeom prst="rect">
            <a:avLst/>
          </a:prstGeom>
          <a:noFill/>
          <a:ln w="9525">
            <a:noFill/>
            <a:miter lim="800000"/>
            <a:headEnd/>
            <a:tailEnd/>
          </a:ln>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4400" b="1">
                <a:solidFill>
                  <a:srgbClr val="65194C"/>
                </a:solidFill>
                <a:effectLst>
                  <a:outerShdw blurRad="38100" dist="38100" dir="2700000" algn="tl">
                    <a:srgbClr val="C0C0C0"/>
                  </a:outerShdw>
                </a:effectLst>
              </a:rPr>
              <a:t>Elaboración de resoluciones</a:t>
            </a:r>
          </a:p>
          <a:p>
            <a:pPr algn="ctr" eaLnBrk="1" hangingPunct="1"/>
            <a:r>
              <a:rPr lang="es-MX" sz="4400" b="1">
                <a:solidFill>
                  <a:srgbClr val="65194C"/>
                </a:solidFill>
                <a:effectLst>
                  <a:outerShdw blurRad="38100" dist="38100" dir="2700000" algn="tl">
                    <a:srgbClr val="C0C0C0"/>
                  </a:outerShdw>
                </a:effectLst>
              </a:rPr>
              <a:t/>
            </a:r>
            <a:br>
              <a:rPr lang="es-MX" sz="4400" b="1">
                <a:solidFill>
                  <a:srgbClr val="65194C"/>
                </a:solidFill>
                <a:effectLst>
                  <a:outerShdw blurRad="38100" dist="38100" dir="2700000" algn="tl">
                    <a:srgbClr val="C0C0C0"/>
                  </a:outerShdw>
                </a:effectLst>
              </a:rPr>
            </a:br>
            <a:endParaRPr lang="es-ES_tradnl" sz="4400" b="1">
              <a:solidFill>
                <a:srgbClr val="65194C"/>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ChangeArrowheads="1"/>
          </p:cNvSpPr>
          <p:nvPr>
            <p:ph type="body" sz="half" idx="1"/>
          </p:nvPr>
        </p:nvSpPr>
        <p:spPr bwMode="auto">
          <a:xfrm>
            <a:off x="684213" y="1143000"/>
            <a:ext cx="3600450" cy="49403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algn="just" eaLnBrk="1" hangingPunct="1">
              <a:lnSpc>
                <a:spcPct val="90000"/>
              </a:lnSpc>
              <a:buFontTx/>
              <a:buAutoNum type="arabicPeriod"/>
            </a:pPr>
            <a:r>
              <a:rPr lang="es-MX" sz="2400" smtClean="0">
                <a:latin typeface="Tahoma" panose="020B0604030504040204" pitchFamily="34" charset="0"/>
              </a:rPr>
              <a:t>Seleccionar la disposición</a:t>
            </a:r>
          </a:p>
          <a:p>
            <a:pPr marL="533400" indent="-533400" algn="just" eaLnBrk="1" hangingPunct="1">
              <a:lnSpc>
                <a:spcPct val="90000"/>
              </a:lnSpc>
              <a:buFontTx/>
              <a:buAutoNum type="arabicPeriod"/>
            </a:pPr>
            <a:endParaRPr lang="es-MX" sz="2400" smtClean="0">
              <a:latin typeface="Tahoma" panose="020B0604030504040204" pitchFamily="34" charset="0"/>
            </a:endParaRPr>
          </a:p>
          <a:p>
            <a:pPr marL="533400" indent="-533400" algn="just" eaLnBrk="1" hangingPunct="1">
              <a:lnSpc>
                <a:spcPct val="90000"/>
              </a:lnSpc>
              <a:buFontTx/>
              <a:buAutoNum type="arabicPeriod"/>
            </a:pPr>
            <a:r>
              <a:rPr lang="es-MX" sz="2400" smtClean="0">
                <a:latin typeface="Tahoma" panose="020B0604030504040204" pitchFamily="34" charset="0"/>
              </a:rPr>
              <a:t>Determinar el significado de la disposición</a:t>
            </a:r>
          </a:p>
          <a:p>
            <a:pPr marL="533400" indent="-533400" algn="just" eaLnBrk="1" hangingPunct="1">
              <a:lnSpc>
                <a:spcPct val="90000"/>
              </a:lnSpc>
              <a:buFontTx/>
              <a:buAutoNum type="arabicPeriod"/>
            </a:pPr>
            <a:endParaRPr lang="es-MX" sz="2400" smtClean="0">
              <a:latin typeface="Tahoma" panose="020B0604030504040204" pitchFamily="34" charset="0"/>
            </a:endParaRPr>
          </a:p>
          <a:p>
            <a:pPr marL="533400" indent="-533400" algn="just" eaLnBrk="1" hangingPunct="1">
              <a:lnSpc>
                <a:spcPct val="90000"/>
              </a:lnSpc>
              <a:buFontTx/>
              <a:buAutoNum type="arabicPeriod"/>
            </a:pPr>
            <a:r>
              <a:rPr lang="es-MX" sz="2400" smtClean="0">
                <a:latin typeface="Tahoma" panose="020B0604030504040204" pitchFamily="34" charset="0"/>
              </a:rPr>
              <a:t>Determinar los hechos relevantes</a:t>
            </a:r>
          </a:p>
          <a:p>
            <a:pPr marL="533400" indent="-533400" algn="just" eaLnBrk="1" hangingPunct="1">
              <a:lnSpc>
                <a:spcPct val="90000"/>
              </a:lnSpc>
              <a:buFontTx/>
              <a:buAutoNum type="arabicPeriod"/>
            </a:pPr>
            <a:endParaRPr lang="es-MX" sz="2400" smtClean="0">
              <a:latin typeface="Tahoma" panose="020B0604030504040204" pitchFamily="34" charset="0"/>
            </a:endParaRPr>
          </a:p>
          <a:p>
            <a:pPr marL="533400" indent="-533400" algn="just" eaLnBrk="1" hangingPunct="1">
              <a:lnSpc>
                <a:spcPct val="90000"/>
              </a:lnSpc>
              <a:buFontTx/>
              <a:buAutoNum type="arabicPeriod"/>
            </a:pPr>
            <a:r>
              <a:rPr lang="es-MX" sz="2400" smtClean="0">
                <a:latin typeface="Tahoma" panose="020B0604030504040204" pitchFamily="34" charset="0"/>
              </a:rPr>
              <a:t>Determinar las consecuencias jurídicas</a:t>
            </a:r>
          </a:p>
          <a:p>
            <a:pPr marL="2171700" lvl="4" indent="-342900" eaLnBrk="1" hangingPunct="1">
              <a:lnSpc>
                <a:spcPct val="90000"/>
              </a:lnSpc>
            </a:pPr>
            <a:endParaRPr lang="es-ES" sz="1200" smtClean="0"/>
          </a:p>
        </p:txBody>
      </p:sp>
      <p:sp>
        <p:nvSpPr>
          <p:cNvPr id="19458" name="Rectangle 5"/>
          <p:cNvSpPr>
            <a:spLocks noChangeArrowheads="1"/>
          </p:cNvSpPr>
          <p:nvPr>
            <p:ph type="body" sz="half" idx="2"/>
          </p:nvPr>
        </p:nvSpPr>
        <p:spPr bwMode="auto">
          <a:xfrm>
            <a:off x="5562600" y="1905000"/>
            <a:ext cx="3317875" cy="40386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endParaRPr lang="es-MX" sz="1800" smtClean="0"/>
          </a:p>
          <a:p>
            <a:pPr eaLnBrk="1" hangingPunct="1">
              <a:lnSpc>
                <a:spcPct val="90000"/>
              </a:lnSpc>
              <a:buFontTx/>
              <a:buNone/>
            </a:pPr>
            <a:r>
              <a:rPr lang="es-MX" sz="2400" smtClean="0"/>
              <a:t>Premisa mayor/Premisa de derecho</a:t>
            </a:r>
          </a:p>
          <a:p>
            <a:pPr eaLnBrk="1" hangingPunct="1">
              <a:lnSpc>
                <a:spcPct val="90000"/>
              </a:lnSpc>
              <a:buFontTx/>
              <a:buNone/>
            </a:pPr>
            <a:endParaRPr lang="es-MX" sz="2400" smtClean="0"/>
          </a:p>
          <a:p>
            <a:pPr eaLnBrk="1" hangingPunct="1">
              <a:lnSpc>
                <a:spcPct val="90000"/>
              </a:lnSpc>
              <a:buFontTx/>
              <a:buNone/>
            </a:pPr>
            <a:r>
              <a:rPr lang="es-MX" sz="2400" smtClean="0"/>
              <a:t>Premisa menor/ Premisa de hecho</a:t>
            </a:r>
          </a:p>
          <a:p>
            <a:pPr eaLnBrk="1" hangingPunct="1">
              <a:lnSpc>
                <a:spcPct val="90000"/>
              </a:lnSpc>
              <a:buFontTx/>
              <a:buNone/>
            </a:pPr>
            <a:endParaRPr lang="es-MX" sz="2400" smtClean="0"/>
          </a:p>
          <a:p>
            <a:pPr eaLnBrk="1" hangingPunct="1">
              <a:lnSpc>
                <a:spcPct val="90000"/>
              </a:lnSpc>
              <a:buFontTx/>
              <a:buNone/>
            </a:pPr>
            <a:endParaRPr lang="es-MX" sz="2400" smtClean="0"/>
          </a:p>
          <a:p>
            <a:pPr eaLnBrk="1" hangingPunct="1">
              <a:lnSpc>
                <a:spcPct val="90000"/>
              </a:lnSpc>
              <a:buFontTx/>
              <a:buNone/>
            </a:pPr>
            <a:r>
              <a:rPr lang="es-MX" sz="2400" smtClean="0"/>
              <a:t>Subsunción</a:t>
            </a:r>
          </a:p>
          <a:p>
            <a:pPr eaLnBrk="1" hangingPunct="1">
              <a:lnSpc>
                <a:spcPct val="90000"/>
              </a:lnSpc>
            </a:pPr>
            <a:endParaRPr lang="es-MX" sz="2400" smtClean="0"/>
          </a:p>
          <a:p>
            <a:pPr eaLnBrk="1" hangingPunct="1">
              <a:lnSpc>
                <a:spcPct val="90000"/>
              </a:lnSpc>
            </a:pPr>
            <a:endParaRPr lang="es-MX" sz="2000" smtClean="0"/>
          </a:p>
          <a:p>
            <a:pPr eaLnBrk="1" hangingPunct="1">
              <a:lnSpc>
                <a:spcPct val="90000"/>
              </a:lnSpc>
            </a:pPr>
            <a:endParaRPr lang="es-MX" sz="1800" smtClean="0"/>
          </a:p>
          <a:p>
            <a:pPr eaLnBrk="1" hangingPunct="1">
              <a:lnSpc>
                <a:spcPct val="90000"/>
              </a:lnSpc>
            </a:pPr>
            <a:endParaRPr lang="es-ES" sz="1800" smtClean="0"/>
          </a:p>
        </p:txBody>
      </p:sp>
      <p:sp>
        <p:nvSpPr>
          <p:cNvPr id="19459" name="AutoShape 9"/>
          <p:cNvSpPr>
            <a:spLocks noChangeArrowheads="1"/>
          </p:cNvSpPr>
          <p:nvPr/>
        </p:nvSpPr>
        <p:spPr bwMode="auto">
          <a:xfrm>
            <a:off x="4648200" y="2209800"/>
            <a:ext cx="792163" cy="576263"/>
          </a:xfrm>
          <a:prstGeom prst="rightArrow">
            <a:avLst>
              <a:gd name="adj1" fmla="val 50000"/>
              <a:gd name="adj2" fmla="val 34366"/>
            </a:avLst>
          </a:prstGeom>
          <a:solidFill>
            <a:srgbClr val="FFFFFF"/>
          </a:solidFill>
          <a:ln w="9525">
            <a:solidFill>
              <a:schemeClr val="tx1"/>
            </a:solidFill>
            <a:miter lim="800000"/>
            <a:headEnd/>
            <a:tailEnd/>
          </a:ln>
        </p:spPr>
        <p:txBody>
          <a:bodyPr wrap="none" lIns="90000" tIns="46800" rIns="90000" bIns="468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19460" name="AutoShape 10"/>
          <p:cNvSpPr>
            <a:spLocks noChangeArrowheads="1"/>
          </p:cNvSpPr>
          <p:nvPr/>
        </p:nvSpPr>
        <p:spPr bwMode="auto">
          <a:xfrm>
            <a:off x="4724400" y="3886200"/>
            <a:ext cx="792163" cy="576263"/>
          </a:xfrm>
          <a:prstGeom prst="rightArrow">
            <a:avLst>
              <a:gd name="adj1" fmla="val 50000"/>
              <a:gd name="adj2" fmla="val 34366"/>
            </a:avLst>
          </a:prstGeom>
          <a:solidFill>
            <a:srgbClr val="FFFFFF"/>
          </a:solidFill>
          <a:ln w="9525">
            <a:solidFill>
              <a:schemeClr val="tx1"/>
            </a:solidFill>
            <a:miter lim="800000"/>
            <a:headEnd/>
            <a:tailEnd/>
          </a:ln>
        </p:spPr>
        <p:txBody>
          <a:bodyPr wrap="none" lIns="90000" tIns="46800" rIns="90000" bIns="468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19461" name="AutoShape 11"/>
          <p:cNvSpPr>
            <a:spLocks noChangeArrowheads="1"/>
          </p:cNvSpPr>
          <p:nvPr/>
        </p:nvSpPr>
        <p:spPr bwMode="auto">
          <a:xfrm>
            <a:off x="4724400" y="5029200"/>
            <a:ext cx="792163" cy="576263"/>
          </a:xfrm>
          <a:prstGeom prst="rightArrow">
            <a:avLst>
              <a:gd name="adj1" fmla="val 50000"/>
              <a:gd name="adj2" fmla="val 34366"/>
            </a:avLst>
          </a:prstGeom>
          <a:solidFill>
            <a:srgbClr val="FFFFFF"/>
          </a:solidFill>
          <a:ln w="9525">
            <a:solidFill>
              <a:schemeClr val="tx1"/>
            </a:solidFill>
            <a:miter lim="800000"/>
            <a:headEnd/>
            <a:tailEnd/>
          </a:ln>
        </p:spPr>
        <p:txBody>
          <a:bodyPr wrap="none" lIns="90000" tIns="46800" rIns="90000" bIns="468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bwMode="auto">
          <a:xfrm>
            <a:off x="468313" y="6921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s-MX" sz="4000" b="1" smtClean="0">
                <a:solidFill>
                  <a:srgbClr val="620031"/>
                </a:solidFill>
                <a:latin typeface="Tahoma" panose="020B0604030504040204" pitchFamily="34" charset="0"/>
              </a:rPr>
              <a:t>Aplicación judicial del Derecho</a:t>
            </a:r>
            <a:endParaRPr lang="es-ES" sz="4000" b="1" smtClean="0">
              <a:solidFill>
                <a:srgbClr val="620031"/>
              </a:solidFill>
              <a:latin typeface="Tahoma" panose="020B0604030504040204" pitchFamily="34" charset="0"/>
            </a:endParaRPr>
          </a:p>
        </p:txBody>
      </p:sp>
      <p:sp>
        <p:nvSpPr>
          <p:cNvPr id="2150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s-MX" b="1" smtClean="0"/>
          </a:p>
          <a:p>
            <a:pPr eaLnBrk="1" hangingPunct="1"/>
            <a:endParaRPr lang="es-MX" b="1" smtClean="0"/>
          </a:p>
          <a:p>
            <a:pPr algn="just" eaLnBrk="1" hangingPunct="1">
              <a:buFontTx/>
              <a:buNone/>
            </a:pPr>
            <a:r>
              <a:rPr lang="es-MX" b="1" smtClean="0"/>
              <a:t>COMISIÓN NACIONAL DE GARANTÍAS DEL PARTIDO DE LA REVOLUCIÓN DEMOCRÁTICA. ES VÁLIDA SU INTEGRACIÓN CON DOS COMISIONADOS</a:t>
            </a:r>
            <a:r>
              <a:rPr lang="es-MX" smtClean="0"/>
              <a:t>.</a:t>
            </a:r>
            <a:r>
              <a:rPr lang="es-ES" smtClean="0"/>
              <a:t> </a:t>
            </a:r>
          </a:p>
          <a:p>
            <a:pPr eaLnBrk="1" hangingPunct="1"/>
            <a:endParaRPr lang="es-E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ChangeArrowheads="1"/>
          </p:cNvSpPr>
          <p:nvPr>
            <p:ph type="body" idx="1"/>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eaLnBrk="1" hangingPunct="1">
              <a:spcBef>
                <a:spcPct val="0"/>
              </a:spcBef>
            </a:pPr>
            <a:endParaRPr lang="es-ES" b="1" smtClean="0">
              <a:solidFill>
                <a:srgbClr val="FF0000"/>
              </a:solidFill>
            </a:endParaRPr>
          </a:p>
          <a:p>
            <a:pPr marL="0" indent="0" algn="ctr" eaLnBrk="1" hangingPunct="1">
              <a:spcBef>
                <a:spcPct val="0"/>
              </a:spcBef>
            </a:pPr>
            <a:endParaRPr lang="es-ES" b="1" smtClean="0">
              <a:solidFill>
                <a:srgbClr val="FF0000"/>
              </a:solidFill>
            </a:endParaRPr>
          </a:p>
          <a:p>
            <a:pPr marL="0" indent="0" algn="ctr" eaLnBrk="1" hangingPunct="1">
              <a:spcBef>
                <a:spcPct val="0"/>
              </a:spcBef>
            </a:pPr>
            <a:endParaRPr lang="es-ES" b="1" smtClean="0">
              <a:solidFill>
                <a:srgbClr val="FF0000"/>
              </a:solidFill>
            </a:endParaRPr>
          </a:p>
          <a:p>
            <a:pPr marL="0" indent="0" algn="ctr" eaLnBrk="1" hangingPunct="1">
              <a:spcBef>
                <a:spcPct val="0"/>
              </a:spcBef>
              <a:buFontTx/>
              <a:buNone/>
            </a:pPr>
            <a:r>
              <a:rPr lang="es-ES" b="1" smtClean="0">
                <a:solidFill>
                  <a:srgbClr val="FF0000"/>
                </a:solidFill>
              </a:rPr>
              <a:t>EL CONCEPTO DE</a:t>
            </a:r>
          </a:p>
          <a:p>
            <a:pPr marL="0" indent="0" algn="ctr" eaLnBrk="1" hangingPunct="1">
              <a:spcBef>
                <a:spcPct val="0"/>
              </a:spcBef>
              <a:buFontTx/>
              <a:buNone/>
            </a:pPr>
            <a:r>
              <a:rPr lang="es-ES" b="1" smtClean="0">
                <a:solidFill>
                  <a:srgbClr val="FF0000"/>
                </a:solidFill>
              </a:rPr>
              <a:t>INTERPRETACIÓN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ChangeArrowheads="1"/>
          </p:cNvSpPr>
          <p:nvPr>
            <p:ph type="body" idx="1"/>
          </p:nvPr>
        </p:nvSpPr>
        <p:spPr bwMode="auto">
          <a:xfrm>
            <a:off x="304800" y="1066800"/>
            <a:ext cx="8229600" cy="48768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lnSpc>
                <a:spcPct val="90000"/>
              </a:lnSpc>
              <a:buFontTx/>
              <a:buNone/>
            </a:pPr>
            <a:r>
              <a:rPr lang="es-ES" b="1" smtClean="0"/>
              <a:t>DISPOSICIÓN NORMATIVA</a:t>
            </a:r>
          </a:p>
          <a:p>
            <a:pPr algn="ctr" eaLnBrk="1" hangingPunct="1">
              <a:lnSpc>
                <a:spcPct val="90000"/>
              </a:lnSpc>
              <a:buFontTx/>
              <a:buNone/>
            </a:pPr>
            <a:endParaRPr lang="es-ES" b="1" smtClean="0">
              <a:solidFill>
                <a:srgbClr val="0066FF"/>
              </a:solidFill>
            </a:endParaRPr>
          </a:p>
          <a:p>
            <a:pPr algn="ctr" eaLnBrk="1" hangingPunct="1">
              <a:lnSpc>
                <a:spcPct val="90000"/>
              </a:lnSpc>
              <a:buFontTx/>
              <a:buNone/>
            </a:pPr>
            <a:endParaRPr lang="es-ES" smtClean="0"/>
          </a:p>
          <a:p>
            <a:pPr algn="ctr" eaLnBrk="1" hangingPunct="1">
              <a:lnSpc>
                <a:spcPct val="90000"/>
              </a:lnSpc>
              <a:buFontTx/>
              <a:buNone/>
            </a:pPr>
            <a:endParaRPr lang="es-ES" smtClean="0"/>
          </a:p>
          <a:p>
            <a:pPr algn="ctr" eaLnBrk="1" hangingPunct="1">
              <a:lnSpc>
                <a:spcPct val="90000"/>
              </a:lnSpc>
              <a:buFontTx/>
              <a:buNone/>
            </a:pPr>
            <a:r>
              <a:rPr lang="es-ES" b="1" smtClean="0"/>
              <a:t>INTERPRETACIÓN</a:t>
            </a:r>
          </a:p>
          <a:p>
            <a:pPr algn="ctr" eaLnBrk="1" hangingPunct="1">
              <a:lnSpc>
                <a:spcPct val="90000"/>
              </a:lnSpc>
              <a:buFontTx/>
              <a:buNone/>
            </a:pPr>
            <a:endParaRPr lang="es-ES" b="1" smtClean="0"/>
          </a:p>
          <a:p>
            <a:pPr algn="ctr" eaLnBrk="1" hangingPunct="1">
              <a:lnSpc>
                <a:spcPct val="90000"/>
              </a:lnSpc>
              <a:buFontTx/>
              <a:buNone/>
            </a:pPr>
            <a:endParaRPr lang="es-ES" smtClean="0"/>
          </a:p>
          <a:p>
            <a:pPr algn="ctr" eaLnBrk="1" hangingPunct="1">
              <a:lnSpc>
                <a:spcPct val="90000"/>
              </a:lnSpc>
              <a:buFontTx/>
              <a:buNone/>
            </a:pPr>
            <a:endParaRPr lang="es-ES" smtClean="0"/>
          </a:p>
          <a:p>
            <a:pPr algn="ctr" eaLnBrk="1" hangingPunct="1">
              <a:lnSpc>
                <a:spcPct val="90000"/>
              </a:lnSpc>
              <a:buFontTx/>
              <a:buNone/>
            </a:pPr>
            <a:r>
              <a:rPr lang="es-ES" b="1" smtClean="0"/>
              <a:t>NORMA JURÍDICA</a:t>
            </a:r>
          </a:p>
        </p:txBody>
      </p:sp>
      <p:sp>
        <p:nvSpPr>
          <p:cNvPr id="25602" name="AutoShape 4"/>
          <p:cNvSpPr>
            <a:spLocks noChangeArrowheads="1"/>
          </p:cNvSpPr>
          <p:nvPr/>
        </p:nvSpPr>
        <p:spPr bwMode="auto">
          <a:xfrm>
            <a:off x="3962400" y="1676400"/>
            <a:ext cx="1152525" cy="1295400"/>
          </a:xfrm>
          <a:prstGeom prst="downArrow">
            <a:avLst>
              <a:gd name="adj1" fmla="val 50000"/>
              <a:gd name="adj2" fmla="val 28099"/>
            </a:avLst>
          </a:prstGeom>
          <a:solidFill>
            <a:srgbClr val="FF0000"/>
          </a:solidFill>
          <a:ln w="2857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25603" name="AutoShape 5"/>
          <p:cNvSpPr>
            <a:spLocks noChangeArrowheads="1"/>
          </p:cNvSpPr>
          <p:nvPr/>
        </p:nvSpPr>
        <p:spPr bwMode="auto">
          <a:xfrm>
            <a:off x="3962400" y="3962400"/>
            <a:ext cx="1152525" cy="1295400"/>
          </a:xfrm>
          <a:prstGeom prst="downArrow">
            <a:avLst>
              <a:gd name="adj1" fmla="val 50000"/>
              <a:gd name="adj2" fmla="val 28099"/>
            </a:avLst>
          </a:prstGeom>
          <a:solidFill>
            <a:srgbClr val="FF0000"/>
          </a:solidFill>
          <a:ln w="2857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25604" name="Rectangle 6"/>
          <p:cNvSpPr>
            <a:spLocks noChangeArrowheads="1"/>
          </p:cNvSpPr>
          <p:nvPr/>
        </p:nvSpPr>
        <p:spPr bwMode="auto">
          <a:xfrm>
            <a:off x="2590800" y="3200400"/>
            <a:ext cx="3816350" cy="576263"/>
          </a:xfrm>
          <a:prstGeom prst="rect">
            <a:avLst/>
          </a:prstGeom>
          <a:solidFill>
            <a:srgbClr val="0066FF">
              <a:alpha val="25098"/>
            </a:srgbClr>
          </a:solidFill>
          <a:ln w="2857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25605" name="Rectangle 7"/>
          <p:cNvSpPr>
            <a:spLocks noChangeArrowheads="1"/>
          </p:cNvSpPr>
          <p:nvPr/>
        </p:nvSpPr>
        <p:spPr bwMode="auto">
          <a:xfrm>
            <a:off x="4989513" y="-20638"/>
            <a:ext cx="180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ES_tradnl" sz="1800"/>
          </a:p>
        </p:txBody>
      </p:sp>
      <p:sp>
        <p:nvSpPr>
          <p:cNvPr id="25606" name="Rectangle 8"/>
          <p:cNvSpPr>
            <a:spLocks noChangeArrowheads="1"/>
          </p:cNvSpPr>
          <p:nvPr/>
        </p:nvSpPr>
        <p:spPr bwMode="auto">
          <a:xfrm>
            <a:off x="6781800" y="0"/>
            <a:ext cx="2212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b="1"/>
              <a:t>Interpretaci</a:t>
            </a:r>
            <a:r>
              <a:rPr lang="es-ES_tradnl" altLang="ja-JP" b="1"/>
              <a:t>ón</a:t>
            </a:r>
            <a:endParaRPr lang="es-ES_tradnl"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ChangeArrowheads="1"/>
          </p:cNvSpPr>
          <p:nvPr>
            <p:ph type="body" idx="1"/>
          </p:nvPr>
        </p:nvSpPr>
        <p:spPr bwMode="auto">
          <a:xfrm>
            <a:off x="381000" y="762000"/>
            <a:ext cx="8229600"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lnSpc>
                <a:spcPct val="80000"/>
              </a:lnSpc>
              <a:buFontTx/>
              <a:buNone/>
            </a:pPr>
            <a:r>
              <a:rPr lang="es-ES_tradnl" sz="2400" smtClean="0"/>
              <a:t>a)</a:t>
            </a:r>
            <a:r>
              <a:rPr lang="es-ES_tradnl" sz="2000" smtClean="0"/>
              <a:t> 	</a:t>
            </a:r>
            <a:r>
              <a:rPr lang="es-ES_tradnl" sz="2400" smtClean="0"/>
              <a:t>Una disposición expresa una única norma.</a:t>
            </a:r>
          </a:p>
          <a:p>
            <a:pPr lvl="1" eaLnBrk="1" hangingPunct="1">
              <a:lnSpc>
                <a:spcPct val="80000"/>
              </a:lnSpc>
              <a:buFontTx/>
              <a:buNone/>
            </a:pPr>
            <a:endParaRPr lang="es-ES" sz="2400" smtClean="0"/>
          </a:p>
          <a:p>
            <a:pPr lvl="1" eaLnBrk="1" hangingPunct="1">
              <a:lnSpc>
                <a:spcPct val="80000"/>
              </a:lnSpc>
              <a:buFontTx/>
              <a:buNone/>
            </a:pPr>
            <a:r>
              <a:rPr lang="es-ES_tradnl" sz="2400" smtClean="0"/>
              <a:t>b) 	Una disposición puede expresar varias normas alternativamente.</a:t>
            </a:r>
          </a:p>
          <a:p>
            <a:pPr lvl="1" eaLnBrk="1" hangingPunct="1">
              <a:lnSpc>
                <a:spcPct val="80000"/>
              </a:lnSpc>
              <a:buFontTx/>
              <a:buNone/>
            </a:pPr>
            <a:endParaRPr lang="es-ES_tradnl" sz="2400" smtClean="0"/>
          </a:p>
          <a:p>
            <a:pPr lvl="1" eaLnBrk="1" hangingPunct="1">
              <a:lnSpc>
                <a:spcPct val="80000"/>
              </a:lnSpc>
              <a:buFontTx/>
              <a:buNone/>
            </a:pPr>
            <a:r>
              <a:rPr lang="es-ES_tradnl" sz="2400" smtClean="0"/>
              <a:t>c)	Una misma disposición puede expresar varias normas conjuntamente.</a:t>
            </a:r>
          </a:p>
          <a:p>
            <a:pPr lvl="1" eaLnBrk="1" hangingPunct="1">
              <a:lnSpc>
                <a:spcPct val="80000"/>
              </a:lnSpc>
              <a:buFontTx/>
              <a:buNone/>
            </a:pPr>
            <a:endParaRPr lang="es-ES_tradnl" sz="2400" smtClean="0"/>
          </a:p>
          <a:p>
            <a:pPr lvl="1" eaLnBrk="1" hangingPunct="1">
              <a:lnSpc>
                <a:spcPct val="80000"/>
              </a:lnSpc>
              <a:buFontTx/>
              <a:buNone/>
            </a:pPr>
            <a:r>
              <a:rPr lang="es-ES_tradnl" sz="2400" smtClean="0"/>
              <a:t>d)	Una misma norma puede ser expresada por varias disposiciones sinónimas.</a:t>
            </a:r>
          </a:p>
          <a:p>
            <a:pPr lvl="1" eaLnBrk="1" hangingPunct="1">
              <a:lnSpc>
                <a:spcPct val="80000"/>
              </a:lnSpc>
              <a:buFontTx/>
              <a:buNone/>
            </a:pPr>
            <a:endParaRPr lang="es-ES" sz="2400" smtClean="0"/>
          </a:p>
          <a:p>
            <a:pPr lvl="1" eaLnBrk="1" hangingPunct="1">
              <a:lnSpc>
                <a:spcPct val="80000"/>
              </a:lnSpc>
              <a:buFontTx/>
              <a:buNone/>
            </a:pPr>
            <a:r>
              <a:rPr lang="es-ES_tradnl" sz="2400" smtClean="0"/>
              <a:t>e)	¿Todos los enunciados jurídicos expresan normas? ¿Hay disposiciones sin norma?</a:t>
            </a:r>
          </a:p>
          <a:p>
            <a:pPr lvl="1" eaLnBrk="1" hangingPunct="1">
              <a:lnSpc>
                <a:spcPct val="80000"/>
              </a:lnSpc>
              <a:buFontTx/>
              <a:buNone/>
            </a:pPr>
            <a:endParaRPr lang="es-ES_tradnl" sz="2400" smtClean="0"/>
          </a:p>
          <a:p>
            <a:pPr lvl="1" eaLnBrk="1" hangingPunct="1">
              <a:lnSpc>
                <a:spcPct val="80000"/>
              </a:lnSpc>
              <a:buFontTx/>
              <a:buNone/>
            </a:pPr>
            <a:r>
              <a:rPr lang="es-ES_tradnl" sz="2400" smtClean="0"/>
              <a:t>f)	¿Hay normas sin disposición?</a:t>
            </a:r>
          </a:p>
          <a:p>
            <a:pPr eaLnBrk="1" hangingPunct="1">
              <a:lnSpc>
                <a:spcPct val="80000"/>
              </a:lnSpc>
            </a:pPr>
            <a:endParaRPr lang="es-ES_tradnl" sz="2400" smtClean="0"/>
          </a:p>
          <a:p>
            <a:pPr eaLnBrk="1" hangingPunct="1">
              <a:lnSpc>
                <a:spcPct val="80000"/>
              </a:lnSpc>
            </a:pPr>
            <a:endParaRPr lang="es-ES" sz="2400" smtClean="0"/>
          </a:p>
        </p:txBody>
      </p:sp>
      <p:sp>
        <p:nvSpPr>
          <p:cNvPr id="27650" name="Rectangle 4"/>
          <p:cNvSpPr>
            <a:spLocks noChangeArrowheads="1"/>
          </p:cNvSpPr>
          <p:nvPr/>
        </p:nvSpPr>
        <p:spPr bwMode="auto">
          <a:xfrm>
            <a:off x="6172200" y="0"/>
            <a:ext cx="2679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sz="2000" b="1"/>
              <a:t>Disposici</a:t>
            </a:r>
            <a:r>
              <a:rPr lang="es-ES_tradnl" altLang="ja-JP" sz="2000" b="1"/>
              <a:t>ón y norma</a:t>
            </a:r>
            <a:endParaRPr lang="es-ES_tradnl"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ph type="title"/>
          </p:nvPr>
        </p:nvSpPr>
        <p:spPr bwMode="auto">
          <a:xfrm>
            <a:off x="468313" y="692150"/>
            <a:ext cx="8229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s-ES_tradnl" smtClean="0"/>
              <a:t/>
            </a:r>
            <a:br>
              <a:rPr lang="es-ES_tradnl" smtClean="0"/>
            </a:br>
            <a:r>
              <a:rPr lang="es-ES_tradnl" smtClean="0"/>
              <a:t> </a:t>
            </a:r>
            <a:r>
              <a:rPr lang="es-MX" smtClean="0">
                <a:solidFill>
                  <a:srgbClr val="581642"/>
                </a:solidFill>
              </a:rPr>
              <a:t>Disposición y norma</a:t>
            </a:r>
            <a:r>
              <a:rPr lang="es-ES_tradnl" smtClean="0"/>
              <a:t> </a:t>
            </a:r>
            <a:br>
              <a:rPr lang="es-ES_tradnl" smtClean="0"/>
            </a:br>
            <a:r>
              <a:rPr lang="es-ES_tradnl" smtClean="0"/>
              <a:t/>
            </a:r>
            <a:br>
              <a:rPr lang="es-ES_tradnl" smtClean="0"/>
            </a:br>
            <a:endParaRPr lang="es-ES" smtClean="0"/>
          </a:p>
        </p:txBody>
      </p:sp>
      <p:sp>
        <p:nvSpPr>
          <p:cNvPr id="29698" name="Rectangle 3"/>
          <p:cNvSpPr>
            <a:spLocks noChangeArrowheads="1"/>
          </p:cNvSpPr>
          <p:nvPr>
            <p:ph type="body" idx="4294967295"/>
          </p:nvPr>
        </p:nvSpPr>
        <p:spPr bwMode="auto">
          <a:xfrm>
            <a:off x="468313" y="1235075"/>
            <a:ext cx="8229600" cy="5073650"/>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eaLnBrk="1" hangingPunct="1"/>
            <a:endParaRPr lang="es-ES" sz="1800" b="1" smtClean="0"/>
          </a:p>
          <a:p>
            <a:pPr marL="609600" indent="-609600" algn="just" eaLnBrk="1" hangingPunct="1">
              <a:buFontTx/>
              <a:buNone/>
            </a:pPr>
            <a:endParaRPr lang="es-ES_tradnl" sz="2400" smtClean="0"/>
          </a:p>
          <a:p>
            <a:pPr marL="609600" indent="-609600" algn="just" eaLnBrk="1" hangingPunct="1">
              <a:buFontTx/>
              <a:buNone/>
            </a:pPr>
            <a:endParaRPr lang="es-ES_tradnl" sz="2400" smtClean="0"/>
          </a:p>
          <a:p>
            <a:pPr marL="609600" indent="-609600" algn="just" eaLnBrk="1" hangingPunct="1">
              <a:buFontTx/>
              <a:buNone/>
            </a:pPr>
            <a:r>
              <a:rPr lang="es-ES_tradnl" sz="2400" smtClean="0"/>
              <a:t>a) Una disposición expresa una única norma</a:t>
            </a:r>
            <a:endParaRPr lang="es-ES" sz="1800" b="1" i="1" smtClean="0"/>
          </a:p>
          <a:p>
            <a:pPr marL="609600" indent="-609600" algn="just" eaLnBrk="1" hangingPunct="1">
              <a:buFontTx/>
              <a:buNone/>
            </a:pPr>
            <a:endParaRPr lang="es-ES_tradnl" sz="2400" b="1" smtClean="0"/>
          </a:p>
          <a:p>
            <a:pPr marL="609600" indent="-609600" algn="just" eaLnBrk="1" hangingPunct="1">
              <a:buFontTx/>
              <a:buNone/>
            </a:pPr>
            <a:endParaRPr lang="es-ES" sz="1800" smtClean="0"/>
          </a:p>
          <a:p>
            <a:pPr marL="609600" indent="-609600" algn="just" eaLnBrk="1" hangingPunct="1">
              <a:buFontTx/>
              <a:buNone/>
            </a:pPr>
            <a:r>
              <a:rPr lang="ja-JP" altLang="es-ES" sz="2200" smtClean="0"/>
              <a:t>“</a:t>
            </a:r>
            <a:r>
              <a:rPr lang="es-ES" altLang="ja-JP" sz="2200" smtClean="0"/>
              <a:t>Está prohibida la esclavitud en los Estados Unidos Mexicanos</a:t>
            </a:r>
            <a:r>
              <a:rPr lang="ja-JP" altLang="es-ES" sz="2200" smtClean="0"/>
              <a:t>”</a:t>
            </a:r>
            <a:endParaRPr lang="es-ES" altLang="ja-JP" sz="2200" smtClean="0"/>
          </a:p>
          <a:p>
            <a:pPr marL="609600" indent="-609600" algn="just" eaLnBrk="1" hangingPunct="1">
              <a:buFontTx/>
              <a:buNone/>
            </a:pPr>
            <a:r>
              <a:rPr lang="es-ES" sz="2000" smtClean="0"/>
              <a:t>(</a:t>
            </a:r>
            <a:r>
              <a:rPr lang="es-ES" sz="2000" i="1" smtClean="0"/>
              <a:t>Art. 1 de la CPEUM</a:t>
            </a:r>
            <a:r>
              <a:rPr lang="es-ES" sz="2000" smtClean="0"/>
              <a:t>)</a:t>
            </a:r>
          </a:p>
        </p:txBody>
      </p:sp>
      <p:sp>
        <p:nvSpPr>
          <p:cNvPr id="29699" name="Rectangle 4"/>
          <p:cNvSpPr>
            <a:spLocks noChangeArrowheads="1"/>
          </p:cNvSpPr>
          <p:nvPr/>
        </p:nvSpPr>
        <p:spPr bwMode="auto">
          <a:xfrm>
            <a:off x="3779838" y="1844675"/>
            <a:ext cx="1438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65125" indent="-365125"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pPr>
            <a:r>
              <a:rPr lang="es-ES_tradnl" b="1">
                <a:solidFill>
                  <a:srgbClr val="FF0000"/>
                </a:solidFill>
              </a:rPr>
              <a:t>D1 → N1</a:t>
            </a:r>
            <a:endParaRPr lang="es-ES" b="1">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ph type="title"/>
          </p:nvPr>
        </p:nvSpPr>
        <p:spPr bwMode="auto">
          <a:xfrm>
            <a:off x="468313" y="260350"/>
            <a:ext cx="8229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s-MX" smtClean="0"/>
          </a:p>
        </p:txBody>
      </p:sp>
      <p:sp>
        <p:nvSpPr>
          <p:cNvPr id="31746" name="Rectangle 3"/>
          <p:cNvSpPr>
            <a:spLocks noChangeArrowheads="1"/>
          </p:cNvSpPr>
          <p:nvPr>
            <p:ph type="body" sz="half" idx="1"/>
          </p:nvPr>
        </p:nvSpPr>
        <p:spPr bwMode="auto">
          <a:xfrm>
            <a:off x="457200" y="1600200"/>
            <a:ext cx="8218488"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lgn="just" eaLnBrk="1" hangingPunct="1">
              <a:lnSpc>
                <a:spcPct val="80000"/>
              </a:lnSpc>
              <a:buFontTx/>
              <a:buNone/>
            </a:pPr>
            <a:r>
              <a:rPr lang="es-ES_tradnl" sz="1800" smtClean="0"/>
              <a:t>b) 	Una disposición puede expresar varias normas alternativamente.</a:t>
            </a:r>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lvl="1" algn="just" eaLnBrk="1" hangingPunct="1">
              <a:lnSpc>
                <a:spcPct val="80000"/>
              </a:lnSpc>
              <a:buFontTx/>
              <a:buNone/>
            </a:pPr>
            <a:endParaRPr lang="es-ES_tradnl" sz="1800" smtClean="0"/>
          </a:p>
          <a:p>
            <a:pPr algn="just" eaLnBrk="1" hangingPunct="1">
              <a:lnSpc>
                <a:spcPct val="80000"/>
              </a:lnSpc>
              <a:buFontTx/>
              <a:buNone/>
            </a:pPr>
            <a:r>
              <a:rPr lang="es-ES_tradnl" sz="1800" b="1" smtClean="0">
                <a:cs typeface="Arial" panose="020B0604020202020204" pitchFamily="34" charset="0"/>
              </a:rPr>
              <a:t>Veamos el siguiente ejemplo.</a:t>
            </a:r>
          </a:p>
          <a:p>
            <a:pPr algn="ctr" eaLnBrk="1" hangingPunct="1">
              <a:lnSpc>
                <a:spcPct val="80000"/>
              </a:lnSpc>
              <a:buFontTx/>
              <a:buNone/>
            </a:pPr>
            <a:r>
              <a:rPr lang="es-ES_tradnl" sz="2100" b="1" smtClean="0">
                <a:cs typeface="Arial" panose="020B0604020202020204" pitchFamily="34" charset="0"/>
              </a:rPr>
              <a:t>					</a:t>
            </a:r>
            <a:r>
              <a:rPr lang="es-ES_tradnl" sz="900" b="1" smtClean="0">
                <a:solidFill>
                  <a:srgbClr val="FF0000"/>
                </a:solidFill>
              </a:rPr>
              <a:t>                                                    </a:t>
            </a:r>
            <a:r>
              <a:rPr lang="es-ES_tradnl" sz="900" b="1" smtClean="0">
                <a:solidFill>
                  <a:srgbClr val="FF0000"/>
                </a:solidFill>
                <a:cs typeface="Arial" panose="020B0604020202020204" pitchFamily="34" charset="0"/>
              </a:rPr>
              <a:t>	   					</a:t>
            </a:r>
            <a:endParaRPr lang="es-ES" sz="900" smtClean="0"/>
          </a:p>
        </p:txBody>
      </p:sp>
      <p:graphicFrame>
        <p:nvGraphicFramePr>
          <p:cNvPr id="46084" name="Group 4"/>
          <p:cNvGraphicFramePr>
            <a:graphicFrameLocks noGrp="1"/>
          </p:cNvGraphicFramePr>
          <p:nvPr>
            <p:ph sz="half" idx="2"/>
          </p:nvPr>
        </p:nvGraphicFramePr>
        <p:xfrm>
          <a:off x="1763713" y="2924175"/>
          <a:ext cx="5545137" cy="2286000"/>
        </p:xfrm>
        <a:graphic>
          <a:graphicData uri="http://schemas.openxmlformats.org/drawingml/2006/table">
            <a:tbl>
              <a:tblPr/>
              <a:tblGrid>
                <a:gridCol w="2379662"/>
                <a:gridCol w="3165475"/>
              </a:tblGrid>
              <a:tr h="481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000" b="0"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FF0000"/>
                          </a:solidFill>
                          <a:effectLst/>
                          <a:latin typeface="Arial" charset="0"/>
                          <a:cs typeface="Arial" charset="0"/>
                        </a:rPr>
                        <a:t>N</a:t>
                      </a:r>
                      <a:r>
                        <a:rPr kumimoji="0" lang="es-ES_tradnl" sz="2000" b="1" i="0" u="none" strike="noStrike" cap="none" normalizeH="0" baseline="-25000" smtClean="0">
                          <a:ln>
                            <a:noFill/>
                          </a:ln>
                          <a:solidFill>
                            <a:srgbClr val="FF0000"/>
                          </a:solidFill>
                          <a:effectLst/>
                          <a:latin typeface="Arial" charset="0"/>
                          <a:cs typeface="Arial" charset="0"/>
                        </a:rPr>
                        <a:t>1</a:t>
                      </a:r>
                      <a:endParaRPr kumimoji="0" lang="es-ES_tradnl" sz="2000" b="1" i="0" u="none" strike="noStrike" cap="none" normalizeH="0" baseline="0" smtClean="0">
                        <a:ln>
                          <a:noFill/>
                        </a:ln>
                        <a:solidFill>
                          <a:srgbClr val="FF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FF0000"/>
                          </a:solidFill>
                          <a:effectLst/>
                          <a:latin typeface="Arial" charset="0"/>
                        </a:rPr>
                        <a:t>D</a:t>
                      </a:r>
                      <a:r>
                        <a:rPr kumimoji="0" lang="es-ES_tradnl" sz="2000" b="1" i="0" u="none" strike="noStrike" cap="none" normalizeH="0" baseline="-25000" smtClean="0">
                          <a:ln>
                            <a:noFill/>
                          </a:ln>
                          <a:solidFill>
                            <a:srgbClr val="FF0000"/>
                          </a:solidFill>
                          <a:effectLst/>
                          <a:latin typeface="Arial" charset="0"/>
                        </a:rPr>
                        <a:t>1</a:t>
                      </a:r>
                      <a:r>
                        <a:rPr kumimoji="0" lang="es-ES_tradnl" sz="2000" b="1" i="0" u="none" strike="noStrike" cap="none" normalizeH="0" baseline="0" smtClean="0">
                          <a:ln>
                            <a:noFill/>
                          </a:ln>
                          <a:solidFill>
                            <a:srgbClr val="FF0000"/>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0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0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FF0000"/>
                          </a:solidFill>
                          <a:effectLst/>
                          <a:latin typeface="Arial" charset="0"/>
                          <a:cs typeface="Arial" charset="0"/>
                        </a:rPr>
                        <a:t>N</a:t>
                      </a:r>
                      <a:r>
                        <a:rPr kumimoji="0" lang="es-ES_tradnl" sz="2000" b="1" i="0" u="none" strike="noStrike" cap="none" normalizeH="0" baseline="-25000" smtClean="0">
                          <a:ln>
                            <a:noFill/>
                          </a:ln>
                          <a:solidFill>
                            <a:srgbClr val="FF0000"/>
                          </a:solidFill>
                          <a:effectLst/>
                          <a:latin typeface="Arial" charset="0"/>
                          <a:cs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31754" name="Line 21"/>
          <p:cNvSpPr>
            <a:spLocks noChangeShapeType="1"/>
          </p:cNvSpPr>
          <p:nvPr/>
        </p:nvSpPr>
        <p:spPr bwMode="auto">
          <a:xfrm flipV="1">
            <a:off x="3708400" y="3213100"/>
            <a:ext cx="1511300"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31755" name="Line 22"/>
          <p:cNvSpPr>
            <a:spLocks noChangeShapeType="1"/>
          </p:cNvSpPr>
          <p:nvPr/>
        </p:nvSpPr>
        <p:spPr bwMode="auto">
          <a:xfrm>
            <a:off x="3708400" y="4149725"/>
            <a:ext cx="1511300"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ph type="title"/>
          </p:nvPr>
        </p:nvSpPr>
        <p:spPr bwMode="auto">
          <a:xfrm>
            <a:off x="468313" y="549275"/>
            <a:ext cx="8229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s-MX" smtClean="0">
                <a:solidFill>
                  <a:srgbClr val="581642"/>
                </a:solidFill>
              </a:rPr>
              <a:t>Disposición y norma</a:t>
            </a:r>
            <a:endParaRPr lang="es-ES" smtClean="0">
              <a:solidFill>
                <a:srgbClr val="581642"/>
              </a:solidFill>
            </a:endParaRPr>
          </a:p>
        </p:txBody>
      </p:sp>
      <p:sp>
        <p:nvSpPr>
          <p:cNvPr id="33794" name="Rectangle 3"/>
          <p:cNvSpPr>
            <a:spLocks noChangeArrowheads="1"/>
          </p:cNvSpPr>
          <p:nvPr>
            <p:ph type="body" idx="1"/>
          </p:nvPr>
        </p:nvSpPr>
        <p:spPr bwMode="auto">
          <a:xfrm>
            <a:off x="468313" y="1484313"/>
            <a:ext cx="8229600" cy="4967287"/>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lgn="just" eaLnBrk="1" hangingPunct="1">
              <a:buFontTx/>
              <a:buNone/>
            </a:pPr>
            <a:r>
              <a:rPr lang="es-ES_tradnl" sz="2000" smtClean="0"/>
              <a:t>b) 	Una disposición puede expresar varias normas alternativamente.</a:t>
            </a:r>
          </a:p>
          <a:p>
            <a:pPr lvl="1" algn="just" eaLnBrk="1" hangingPunct="1">
              <a:buFontTx/>
              <a:buNone/>
            </a:pPr>
            <a:endParaRPr lang="es-ES_tradnl" sz="2000" smtClean="0"/>
          </a:p>
          <a:p>
            <a:pPr lvl="1" algn="just" eaLnBrk="1" hangingPunct="1">
              <a:buFontTx/>
              <a:buNone/>
            </a:pPr>
            <a:endParaRPr lang="es-ES_tradnl" sz="2000" smtClean="0"/>
          </a:p>
          <a:p>
            <a:pPr algn="just" eaLnBrk="1" hangingPunct="1">
              <a:buFontTx/>
              <a:buNone/>
            </a:pPr>
            <a:r>
              <a:rPr lang="es-ES" sz="2000" b="1" smtClean="0"/>
              <a:t>Artículo 56, primer párrafo, de la CPEUM.-</a:t>
            </a:r>
            <a:r>
              <a:rPr lang="es-ES" sz="2000" smtClean="0"/>
              <a:t> La Cámara de Senadores se integrará por ciento veintiocho senadores, de los cuales, en cada Estado y en el Distrito Federal, dos serán elegidos según el principio de votación mayoritaria relativa y uno será asignado a la primera minoría. Para estos efectos, los partidos políticos deberán registrar una lista con dos fórmulas de candidatos. La senaduría de primera minoría le será asignada a la fórmula de candidatos que encabece la lista </a:t>
            </a:r>
            <a:r>
              <a:rPr lang="es-ES" sz="2000" b="1" u="sng" smtClean="0">
                <a:solidFill>
                  <a:srgbClr val="FF0000"/>
                </a:solidFill>
              </a:rPr>
              <a:t>del partido político que, por sí mismo</a:t>
            </a:r>
            <a:r>
              <a:rPr lang="es-ES" sz="2000" smtClean="0"/>
              <a:t>, haya ocupado el segundo lugar en número de votos en la entidad de que se trate.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ph type="title"/>
          </p:nvPr>
        </p:nvSpPr>
        <p:spPr bwMode="auto">
          <a:xfrm>
            <a:off x="468313" y="260350"/>
            <a:ext cx="8229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s-MX" smtClean="0"/>
          </a:p>
        </p:txBody>
      </p:sp>
      <p:sp>
        <p:nvSpPr>
          <p:cNvPr id="35842" name="Rectangle 3"/>
          <p:cNvSpPr>
            <a:spLocks noChangeArrowheads="1"/>
          </p:cNvSpPr>
          <p:nvPr>
            <p:ph type="body" idx="1"/>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r>
              <a:rPr lang="es-ES_tradnl" sz="2000" smtClean="0"/>
              <a:t>b) 	Una disposición puede expresar varias normas alternativamente</a:t>
            </a:r>
          </a:p>
          <a:p>
            <a:pPr eaLnBrk="1" hangingPunct="1">
              <a:buFontTx/>
              <a:buNone/>
            </a:pPr>
            <a:endParaRPr lang="es-ES_tradnl" sz="2000" smtClean="0"/>
          </a:p>
          <a:p>
            <a:pPr eaLnBrk="1" hangingPunct="1">
              <a:buFontTx/>
              <a:buNone/>
            </a:pPr>
            <a:r>
              <a:rPr lang="es-ES_tradnl" sz="2000" smtClean="0"/>
              <a:t>¿El texto anterior debe interpretarse únicamente haciendo referencia a los partidos políticos, o bien, también debe entenderse referido a las coaliciones?</a:t>
            </a:r>
          </a:p>
          <a:p>
            <a:pPr eaLnBrk="1" hangingPunct="1">
              <a:buFontTx/>
              <a:buNone/>
            </a:pPr>
            <a:endParaRPr lang="es-ES_tradnl" sz="2000" smtClean="0"/>
          </a:p>
          <a:p>
            <a:pPr eaLnBrk="1" hangingPunct="1">
              <a:buFontTx/>
              <a:buNone/>
            </a:pPr>
            <a:endParaRPr lang="es-ES" sz="2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ph type="title"/>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s-MX" smtClean="0"/>
          </a:p>
        </p:txBody>
      </p:sp>
      <p:sp>
        <p:nvSpPr>
          <p:cNvPr id="37890" name="Rectangle 3"/>
          <p:cNvSpPr>
            <a:spLocks noChangeArrowheads="1"/>
          </p:cNvSpPr>
          <p:nvPr>
            <p:ph type="body" sz="half" idx="1"/>
          </p:nvPr>
        </p:nvSpPr>
        <p:spPr bwMode="auto">
          <a:xfrm>
            <a:off x="457200" y="1600200"/>
            <a:ext cx="8686800"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Tx/>
              <a:buNone/>
            </a:pPr>
            <a:r>
              <a:rPr lang="es-ES_tradnl" sz="2400" smtClean="0"/>
              <a:t>c)	Una misma disposición puede expresar varias normas alternativamente.</a:t>
            </a:r>
          </a:p>
          <a:p>
            <a:pPr eaLnBrk="1" hangingPunct="1"/>
            <a:endParaRPr lang="es-ES" sz="2800" smtClean="0"/>
          </a:p>
        </p:txBody>
      </p:sp>
      <p:graphicFrame>
        <p:nvGraphicFramePr>
          <p:cNvPr id="49156" name="Group 4"/>
          <p:cNvGraphicFramePr>
            <a:graphicFrameLocks noGrp="1"/>
          </p:cNvGraphicFramePr>
          <p:nvPr>
            <p:ph sz="half" idx="2"/>
          </p:nvPr>
        </p:nvGraphicFramePr>
        <p:xfrm>
          <a:off x="611188" y="3068638"/>
          <a:ext cx="8064500" cy="1855787"/>
        </p:xfrm>
        <a:graphic>
          <a:graphicData uri="http://schemas.openxmlformats.org/drawingml/2006/table">
            <a:tbl>
              <a:tblPr/>
              <a:tblGrid>
                <a:gridCol w="1289050"/>
                <a:gridCol w="1016000"/>
                <a:gridCol w="5759450"/>
              </a:tblGrid>
              <a:tr h="677863">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N1:</a:t>
                      </a:r>
                      <a:endParaRPr kumimoji="0" lang="es-E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Partidos políticos</a:t>
                      </a:r>
                      <a:endParaRPr kumimoji="0" lang="es-E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r>
              <a:tr h="54610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D1</a:t>
                      </a:r>
                      <a:endParaRPr kumimoji="0" lang="es-E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r>
              <a:tr h="631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N2:</a:t>
                      </a:r>
                      <a:endParaRPr kumimoji="0" lang="es-E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Partidos políticos + coaliciones</a:t>
                      </a:r>
                      <a:endParaRPr kumimoji="0" lang="es-E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r>
            </a:tbl>
          </a:graphicData>
        </a:graphic>
      </p:graphicFrame>
      <p:sp>
        <p:nvSpPr>
          <p:cNvPr id="37901" name="AutoShape 26"/>
          <p:cNvSpPr>
            <a:spLocks noChangeArrowheads="1"/>
          </p:cNvSpPr>
          <p:nvPr/>
        </p:nvSpPr>
        <p:spPr bwMode="auto">
          <a:xfrm>
            <a:off x="900113" y="3141663"/>
            <a:ext cx="935037" cy="576262"/>
          </a:xfrm>
          <a:custGeom>
            <a:avLst/>
            <a:gdLst>
              <a:gd name="T0" fmla="*/ 1227013905 w 21600"/>
              <a:gd name="T1" fmla="*/ 0 h 21600"/>
              <a:gd name="T2" fmla="*/ 1227013905 w 21600"/>
              <a:gd name="T3" fmla="*/ 230866591 h 21600"/>
              <a:gd name="T4" fmla="*/ 262584363 w 21600"/>
              <a:gd name="T5" fmla="*/ 410159227 h 21600"/>
              <a:gd name="T6" fmla="*/ 1752180509 w 21600"/>
              <a:gd name="T7" fmla="*/ 115432935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es-MX"/>
          </a:p>
        </p:txBody>
      </p:sp>
      <p:sp>
        <p:nvSpPr>
          <p:cNvPr id="37902" name="AutoShape 27"/>
          <p:cNvSpPr>
            <a:spLocks noChangeArrowheads="1"/>
          </p:cNvSpPr>
          <p:nvPr/>
        </p:nvSpPr>
        <p:spPr bwMode="auto">
          <a:xfrm flipV="1">
            <a:off x="900113" y="4292600"/>
            <a:ext cx="1008062" cy="576263"/>
          </a:xfrm>
          <a:custGeom>
            <a:avLst/>
            <a:gdLst>
              <a:gd name="T0" fmla="*/ 1537532518 w 21600"/>
              <a:gd name="T1" fmla="*/ 0 h 21600"/>
              <a:gd name="T2" fmla="*/ 1537532518 w 21600"/>
              <a:gd name="T3" fmla="*/ 230867392 h 21600"/>
              <a:gd name="T4" fmla="*/ 329035217 w 21600"/>
              <a:gd name="T5" fmla="*/ 410161353 h 21600"/>
              <a:gd name="T6" fmla="*/ 2147483647 w 21600"/>
              <a:gd name="T7" fmla="*/ 115434043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es-MX"/>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ítu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MX" smtClean="0"/>
          </a:p>
        </p:txBody>
      </p:sp>
      <p:sp>
        <p:nvSpPr>
          <p:cNvPr id="102402" name="Marcador de contenid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Tx/>
              <a:buNone/>
            </a:pPr>
            <a:endParaRPr lang="es-ES" sz="4800" smtClean="0">
              <a:solidFill>
                <a:srgbClr val="660066"/>
              </a:solidFill>
            </a:endParaRPr>
          </a:p>
          <a:p>
            <a:pPr marL="0" indent="0" algn="ctr">
              <a:buFontTx/>
              <a:buNone/>
            </a:pPr>
            <a:r>
              <a:rPr lang="es-ES" sz="4800" smtClean="0">
                <a:solidFill>
                  <a:srgbClr val="660066"/>
                </a:solidFill>
              </a:rPr>
              <a:t>Como estructurar y hacer uso de los argumentos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ph type="title"/>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s-MX" smtClean="0"/>
          </a:p>
        </p:txBody>
      </p:sp>
      <p:sp>
        <p:nvSpPr>
          <p:cNvPr id="39938" name="Rectangle 3"/>
          <p:cNvSpPr>
            <a:spLocks noChangeArrowheads="1"/>
          </p:cNvSpPr>
          <p:nvPr>
            <p:ph type="body" idx="4294967295"/>
          </p:nvPr>
        </p:nvSpPr>
        <p:spPr bwMode="auto">
          <a:xfrm>
            <a:off x="468313" y="1235075"/>
            <a:ext cx="8229600" cy="5362575"/>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defTabSz="444500" eaLnBrk="1" hangingPunct="1">
              <a:lnSpc>
                <a:spcPct val="80000"/>
              </a:lnSpc>
              <a:buFontTx/>
              <a:buNone/>
            </a:pPr>
            <a:endParaRPr lang="es-ES_tradnl" sz="1600" b="1" smtClean="0">
              <a:solidFill>
                <a:srgbClr val="FF0000"/>
              </a:solidFill>
            </a:endParaRPr>
          </a:p>
          <a:p>
            <a:pPr marL="0" indent="0" algn="just" defTabSz="444500" eaLnBrk="1" hangingPunct="1">
              <a:lnSpc>
                <a:spcPct val="80000"/>
              </a:lnSpc>
              <a:buFontTx/>
              <a:buNone/>
            </a:pPr>
            <a:r>
              <a:rPr lang="es-ES_tradnl" sz="2000" smtClean="0"/>
              <a:t>c) Una misma disposición puede expresar varias normas conjuntamente</a:t>
            </a:r>
            <a:endParaRPr lang="es-ES_tradnl" sz="1600" b="1" smtClean="0">
              <a:solidFill>
                <a:srgbClr val="FF0000"/>
              </a:solidFill>
            </a:endParaRPr>
          </a:p>
          <a:p>
            <a:pPr marL="0" indent="0" algn="ctr" defTabSz="444500" eaLnBrk="1" hangingPunct="1">
              <a:lnSpc>
                <a:spcPct val="80000"/>
              </a:lnSpc>
              <a:buFontTx/>
              <a:buNone/>
            </a:pPr>
            <a:r>
              <a:rPr lang="es-ES_tradnl" sz="1600" b="1" smtClean="0">
                <a:solidFill>
                  <a:srgbClr val="FF0000"/>
                </a:solidFill>
              </a:rPr>
              <a:t>D</a:t>
            </a:r>
            <a:r>
              <a:rPr lang="es-ES_tradnl" sz="1600" b="1" baseline="-25000" smtClean="0">
                <a:solidFill>
                  <a:srgbClr val="FF0000"/>
                </a:solidFill>
              </a:rPr>
              <a:t>1</a:t>
            </a:r>
            <a:r>
              <a:rPr lang="es-ES_tradnl" sz="1600" b="1" smtClean="0">
                <a:solidFill>
                  <a:srgbClr val="FF0000"/>
                </a:solidFill>
              </a:rPr>
              <a:t> </a:t>
            </a:r>
            <a:r>
              <a:rPr lang="es-ES_tradnl" sz="1600" b="1" smtClean="0">
                <a:solidFill>
                  <a:srgbClr val="FF0000"/>
                </a:solidFill>
                <a:cs typeface="Arial" panose="020B0604020202020204" pitchFamily="34" charset="0"/>
              </a:rPr>
              <a:t>→ N</a:t>
            </a:r>
            <a:r>
              <a:rPr lang="es-ES_tradnl" sz="1600" b="1" baseline="-25000" smtClean="0">
                <a:solidFill>
                  <a:srgbClr val="FF0000"/>
                </a:solidFill>
                <a:cs typeface="Arial" panose="020B0604020202020204" pitchFamily="34" charset="0"/>
              </a:rPr>
              <a:t>1</a:t>
            </a:r>
            <a:r>
              <a:rPr lang="es-ES_tradnl" sz="1600" b="1" smtClean="0">
                <a:solidFill>
                  <a:srgbClr val="FF0000"/>
                </a:solidFill>
                <a:cs typeface="Arial" panose="020B0604020202020204" pitchFamily="34" charset="0"/>
              </a:rPr>
              <a:t> + N</a:t>
            </a:r>
            <a:r>
              <a:rPr lang="es-ES_tradnl" sz="1600" b="1" baseline="-25000" smtClean="0">
                <a:solidFill>
                  <a:srgbClr val="FF0000"/>
                </a:solidFill>
                <a:cs typeface="Arial" panose="020B0604020202020204" pitchFamily="34" charset="0"/>
              </a:rPr>
              <a:t>2</a:t>
            </a:r>
          </a:p>
          <a:p>
            <a:pPr marL="0" indent="0" algn="just" defTabSz="444500" eaLnBrk="1" hangingPunct="1">
              <a:lnSpc>
                <a:spcPct val="80000"/>
              </a:lnSpc>
              <a:buFontTx/>
              <a:buNone/>
            </a:pPr>
            <a:endParaRPr lang="es-ES" sz="1600" smtClean="0">
              <a:solidFill>
                <a:srgbClr val="FF0000"/>
              </a:solidFill>
            </a:endParaRPr>
          </a:p>
          <a:p>
            <a:pPr marL="0" indent="0" algn="just" defTabSz="444500" eaLnBrk="1" hangingPunct="1">
              <a:lnSpc>
                <a:spcPct val="80000"/>
              </a:lnSpc>
              <a:buFontTx/>
              <a:buNone/>
            </a:pPr>
            <a:r>
              <a:rPr lang="es-ES_tradnl" altLang="es-ES" sz="1600" b="1" smtClean="0"/>
              <a:t>“</a:t>
            </a:r>
            <a:r>
              <a:rPr lang="es-ES" altLang="ja-JP" sz="1600" b="1" smtClean="0"/>
              <a:t>Las leyes federales y locales establecerán los medios necesarios para que se garantice la independencia de los tribunales y la plena ejecución de sus resoluciones</a:t>
            </a:r>
            <a:r>
              <a:rPr lang="es-ES_tradnl" altLang="es-ES" sz="1600" b="1" smtClean="0"/>
              <a:t>”</a:t>
            </a:r>
            <a:r>
              <a:rPr lang="es-ES_tradnl" altLang="ja-JP" sz="1600" b="1" smtClean="0"/>
              <a:t>.</a:t>
            </a:r>
          </a:p>
          <a:p>
            <a:pPr marL="0" indent="0" algn="just" defTabSz="444500" eaLnBrk="1" hangingPunct="1">
              <a:lnSpc>
                <a:spcPct val="80000"/>
              </a:lnSpc>
              <a:buFontTx/>
              <a:buNone/>
            </a:pPr>
            <a:r>
              <a:rPr lang="es-ES_tradnl" sz="1600" i="1" smtClean="0"/>
              <a:t>[art. 17, 3 de la CPEUM]</a:t>
            </a:r>
          </a:p>
          <a:p>
            <a:pPr marL="0" indent="0" algn="just" defTabSz="444500" eaLnBrk="1" hangingPunct="1">
              <a:lnSpc>
                <a:spcPct val="80000"/>
              </a:lnSpc>
              <a:buFontTx/>
              <a:buNone/>
            </a:pPr>
            <a:endParaRPr lang="es-ES_tradnl" sz="1600" i="1" smtClean="0">
              <a:cs typeface="Arial" panose="020B0604020202020204" pitchFamily="34" charset="0"/>
            </a:endParaRPr>
          </a:p>
          <a:p>
            <a:pPr marL="0" indent="0" algn="just" defTabSz="444500" eaLnBrk="1" hangingPunct="1">
              <a:lnSpc>
                <a:spcPct val="80000"/>
              </a:lnSpc>
              <a:buFontTx/>
              <a:buNone/>
            </a:pPr>
            <a:endParaRPr lang="es-ES_tradnl" sz="1600" i="1" smtClean="0">
              <a:cs typeface="Arial" panose="020B0604020202020204" pitchFamily="34" charset="0"/>
            </a:endParaRPr>
          </a:p>
          <a:p>
            <a:pPr marL="0" indent="0" algn="just" defTabSz="444500" eaLnBrk="1" hangingPunct="1">
              <a:lnSpc>
                <a:spcPct val="80000"/>
              </a:lnSpc>
              <a:buFontTx/>
              <a:buNone/>
            </a:pPr>
            <a:r>
              <a:rPr lang="es-ES_tradnl" sz="1600" b="1" smtClean="0">
                <a:cs typeface="Arial" panose="020B0604020202020204" pitchFamily="34" charset="0"/>
              </a:rPr>
              <a:t>N</a:t>
            </a:r>
            <a:r>
              <a:rPr lang="es-ES_tradnl" sz="1600" b="1" baseline="-25000" smtClean="0">
                <a:cs typeface="Arial" panose="020B0604020202020204" pitchFamily="34" charset="0"/>
              </a:rPr>
              <a:t>1</a:t>
            </a:r>
            <a:r>
              <a:rPr lang="es-ES_tradnl" sz="1600" b="1" smtClean="0"/>
              <a:t>:	</a:t>
            </a:r>
            <a:r>
              <a:rPr lang="es-ES_tradnl" sz="1600" smtClean="0"/>
              <a:t>Las leyes federales establecerán los medios necesarios para que se 	garantice la independencia de los tribunales.</a:t>
            </a:r>
          </a:p>
          <a:p>
            <a:pPr marL="0" indent="0" algn="just" defTabSz="444500" eaLnBrk="1" hangingPunct="1">
              <a:lnSpc>
                <a:spcPct val="80000"/>
              </a:lnSpc>
              <a:buFontTx/>
              <a:buNone/>
            </a:pPr>
            <a:r>
              <a:rPr lang="es-ES_tradnl" sz="1600" b="1" smtClean="0">
                <a:solidFill>
                  <a:srgbClr val="FF0000"/>
                </a:solidFill>
              </a:rPr>
              <a:t>+</a:t>
            </a:r>
          </a:p>
          <a:p>
            <a:pPr marL="0" indent="0" algn="just" defTabSz="444500" eaLnBrk="1" hangingPunct="1">
              <a:lnSpc>
                <a:spcPct val="80000"/>
              </a:lnSpc>
              <a:buFontTx/>
              <a:buNone/>
            </a:pPr>
            <a:r>
              <a:rPr lang="es-ES_tradnl" sz="1600" b="1" smtClean="0">
                <a:cs typeface="Arial" panose="020B0604020202020204" pitchFamily="34" charset="0"/>
              </a:rPr>
              <a:t>N</a:t>
            </a:r>
            <a:r>
              <a:rPr lang="es-ES_tradnl" sz="1600" b="1" baseline="-25000" smtClean="0">
                <a:cs typeface="Arial" panose="020B0604020202020204" pitchFamily="34" charset="0"/>
              </a:rPr>
              <a:t>2</a:t>
            </a:r>
            <a:r>
              <a:rPr lang="es-ES_tradnl" sz="1600" b="1" smtClean="0"/>
              <a:t>:</a:t>
            </a:r>
            <a:r>
              <a:rPr lang="es-ES_tradnl" sz="1600" smtClean="0"/>
              <a:t> 	</a:t>
            </a:r>
            <a:r>
              <a:rPr lang="es-ES" sz="1600" smtClean="0"/>
              <a:t>Las leyes locales establecerán los medios necesarios para que se 	garantice la independencia de los tribunales.</a:t>
            </a:r>
            <a:endParaRPr lang="es-ES_tradnl" sz="1600" smtClean="0"/>
          </a:p>
          <a:p>
            <a:pPr marL="0" indent="0" algn="just" defTabSz="444500" eaLnBrk="1" hangingPunct="1">
              <a:lnSpc>
                <a:spcPct val="80000"/>
              </a:lnSpc>
              <a:buFontTx/>
              <a:buNone/>
            </a:pPr>
            <a:r>
              <a:rPr lang="es-ES_tradnl" sz="1600" b="1" smtClean="0">
                <a:solidFill>
                  <a:srgbClr val="FF0000"/>
                </a:solidFill>
              </a:rPr>
              <a:t>+</a:t>
            </a:r>
          </a:p>
          <a:p>
            <a:pPr marL="0" indent="0" algn="just" defTabSz="444500" eaLnBrk="1" hangingPunct="1">
              <a:lnSpc>
                <a:spcPct val="80000"/>
              </a:lnSpc>
              <a:buFontTx/>
              <a:buNone/>
            </a:pPr>
            <a:r>
              <a:rPr lang="es-ES_tradnl" sz="1600" b="1" smtClean="0">
                <a:cs typeface="Arial" panose="020B0604020202020204" pitchFamily="34" charset="0"/>
              </a:rPr>
              <a:t>N</a:t>
            </a:r>
            <a:r>
              <a:rPr lang="es-ES_tradnl" sz="1600" b="1" baseline="-25000" smtClean="0">
                <a:cs typeface="Arial" panose="020B0604020202020204" pitchFamily="34" charset="0"/>
              </a:rPr>
              <a:t>3</a:t>
            </a:r>
            <a:r>
              <a:rPr lang="es-ES_tradnl" sz="1600" b="1" smtClean="0">
                <a:cs typeface="Arial" panose="020B0604020202020204" pitchFamily="34" charset="0"/>
              </a:rPr>
              <a:t>:</a:t>
            </a:r>
            <a:r>
              <a:rPr lang="es-ES_tradnl" sz="1600" b="1" baseline="-25000" smtClean="0">
                <a:cs typeface="Arial" panose="020B0604020202020204" pitchFamily="34" charset="0"/>
              </a:rPr>
              <a:t>	</a:t>
            </a:r>
            <a:r>
              <a:rPr lang="es-ES_tradnl" sz="1600" baseline="-25000" smtClean="0">
                <a:cs typeface="Arial" panose="020B0604020202020204" pitchFamily="34" charset="0"/>
              </a:rPr>
              <a:t> </a:t>
            </a:r>
            <a:r>
              <a:rPr lang="es-ES" sz="1600" smtClean="0"/>
              <a:t>Las leyes federales establecerán los medios necesarios para que se 	garantice la plena ejecución de las resoluciones de los tribunales.</a:t>
            </a:r>
          </a:p>
          <a:p>
            <a:pPr marL="0" indent="0" algn="just" defTabSz="444500" eaLnBrk="1" hangingPunct="1">
              <a:lnSpc>
                <a:spcPct val="80000"/>
              </a:lnSpc>
              <a:buFontTx/>
              <a:buNone/>
            </a:pPr>
            <a:r>
              <a:rPr lang="es-ES_tradnl" sz="1600" b="1" smtClean="0">
                <a:solidFill>
                  <a:srgbClr val="FF0000"/>
                </a:solidFill>
              </a:rPr>
              <a:t>+</a:t>
            </a:r>
          </a:p>
          <a:p>
            <a:pPr marL="0" indent="0" algn="just" defTabSz="444500" eaLnBrk="1" hangingPunct="1">
              <a:lnSpc>
                <a:spcPct val="80000"/>
              </a:lnSpc>
              <a:buFontTx/>
              <a:buNone/>
            </a:pPr>
            <a:r>
              <a:rPr lang="es-ES_tradnl" sz="1600" b="1" smtClean="0">
                <a:cs typeface="Arial" panose="020B0604020202020204" pitchFamily="34" charset="0"/>
              </a:rPr>
              <a:t>N</a:t>
            </a:r>
            <a:r>
              <a:rPr lang="es-ES_tradnl" sz="1600" b="1" baseline="-25000" smtClean="0">
                <a:cs typeface="Arial" panose="020B0604020202020204" pitchFamily="34" charset="0"/>
              </a:rPr>
              <a:t>4</a:t>
            </a:r>
            <a:r>
              <a:rPr lang="es-ES_tradnl" sz="1600" b="1" smtClean="0">
                <a:cs typeface="Arial" panose="020B0604020202020204" pitchFamily="34" charset="0"/>
              </a:rPr>
              <a:t>:</a:t>
            </a:r>
            <a:r>
              <a:rPr lang="es-ES_tradnl" sz="1600" baseline="-25000" smtClean="0">
                <a:cs typeface="Arial" panose="020B0604020202020204" pitchFamily="34" charset="0"/>
              </a:rPr>
              <a:t>	</a:t>
            </a:r>
            <a:r>
              <a:rPr lang="es-ES" sz="1600" smtClean="0"/>
              <a:t>Las leyes locales establecerán los medios necesarios para que se 	garantice la plena ejecución de las resoluciones de los tribunales.</a:t>
            </a:r>
            <a:endParaRPr lang="es-ES_tradnl" sz="1600" smtClean="0"/>
          </a:p>
        </p:txBody>
      </p:sp>
      <p:sp>
        <p:nvSpPr>
          <p:cNvPr id="39939" name="AutoShape 4"/>
          <p:cNvSpPr>
            <a:spLocks noChangeArrowheads="1"/>
          </p:cNvSpPr>
          <p:nvPr/>
        </p:nvSpPr>
        <p:spPr bwMode="auto">
          <a:xfrm>
            <a:off x="4356100" y="2995613"/>
            <a:ext cx="503238" cy="288925"/>
          </a:xfrm>
          <a:prstGeom prst="downArrow">
            <a:avLst>
              <a:gd name="adj1" fmla="val 50000"/>
              <a:gd name="adj2" fmla="val 25000"/>
            </a:avLst>
          </a:prstGeom>
          <a:solidFill>
            <a:srgbClr val="FF0000"/>
          </a:solidFill>
          <a:ln w="9525">
            <a:solidFill>
              <a:srgbClr val="FF0000"/>
            </a:solidFill>
            <a:miter lim="800000"/>
            <a:headEnd/>
            <a:tailEnd/>
          </a:ln>
        </p:spPr>
        <p:txBody>
          <a:bodyPr wrap="none" anchor="ctr"/>
          <a:lstStyle>
            <a:lvl1pPr marL="533400" indent="-53340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endParaRPr lang="es-CL" sz="1800" b="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p:cNvSpPr>
          <p:nvPr>
            <p:ph type="title"/>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s-MX" sz="2000" smtClean="0"/>
          </a:p>
        </p:txBody>
      </p:sp>
      <p:sp>
        <p:nvSpPr>
          <p:cNvPr id="41986" name="Rectangle 3"/>
          <p:cNvSpPr>
            <a:spLocks noChangeArrowheads="1"/>
          </p:cNvSpPr>
          <p:nvPr>
            <p:ph type="body" idx="4294967295"/>
          </p:nvPr>
        </p:nvSpPr>
        <p:spPr bwMode="auto">
          <a:xfrm>
            <a:off x="395288" y="1196975"/>
            <a:ext cx="8424862" cy="5327650"/>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eaLnBrk="1" hangingPunct="1">
              <a:buFontTx/>
              <a:buNone/>
            </a:pPr>
            <a:r>
              <a:rPr lang="es-ES_tradnl" sz="2400" smtClean="0"/>
              <a:t>d) Una misma norma puede ser expresada por varias disposiciones sinónimas</a:t>
            </a:r>
            <a:endParaRPr lang="es-ES_tradnl" sz="2400" b="1" smtClean="0"/>
          </a:p>
          <a:p>
            <a:pPr marL="0" indent="0" algn="ctr" eaLnBrk="1" hangingPunct="1">
              <a:buFontTx/>
              <a:buNone/>
            </a:pPr>
            <a:r>
              <a:rPr lang="es-ES_tradnl" sz="2400" b="1" smtClean="0">
                <a:solidFill>
                  <a:srgbClr val="FF0000"/>
                </a:solidFill>
              </a:rPr>
              <a:t>D</a:t>
            </a:r>
            <a:r>
              <a:rPr lang="es-ES_tradnl" sz="2400" b="1" baseline="-25000" smtClean="0">
                <a:solidFill>
                  <a:srgbClr val="FF0000"/>
                </a:solidFill>
              </a:rPr>
              <a:t>1</a:t>
            </a:r>
            <a:r>
              <a:rPr lang="es-ES_tradnl" sz="2400" b="1" smtClean="0">
                <a:solidFill>
                  <a:srgbClr val="FF0000"/>
                </a:solidFill>
              </a:rPr>
              <a:t> </a:t>
            </a:r>
            <a:r>
              <a:rPr lang="es-ES_tradnl" sz="2400" b="1" smtClean="0">
                <a:solidFill>
                  <a:srgbClr val="FF0000"/>
                </a:solidFill>
                <a:cs typeface="Arial" panose="020B0604020202020204" pitchFamily="34" charset="0"/>
              </a:rPr>
              <a:t>→ N</a:t>
            </a:r>
            <a:r>
              <a:rPr lang="es-ES_tradnl" sz="2400" b="1" baseline="-25000" smtClean="0">
                <a:solidFill>
                  <a:srgbClr val="FF0000"/>
                </a:solidFill>
                <a:cs typeface="Arial" panose="020B0604020202020204" pitchFamily="34" charset="0"/>
              </a:rPr>
              <a:t>1</a:t>
            </a:r>
            <a:r>
              <a:rPr lang="es-ES_tradnl" sz="2400" b="1" smtClean="0">
                <a:solidFill>
                  <a:srgbClr val="FF0000"/>
                </a:solidFill>
                <a:cs typeface="Arial" panose="020B0604020202020204" pitchFamily="34" charset="0"/>
              </a:rPr>
              <a:t> ← D</a:t>
            </a:r>
            <a:r>
              <a:rPr lang="es-ES_tradnl" sz="2400" b="1" baseline="-25000" smtClean="0">
                <a:solidFill>
                  <a:srgbClr val="FF0000"/>
                </a:solidFill>
                <a:cs typeface="Arial" panose="020B0604020202020204" pitchFamily="34" charset="0"/>
              </a:rPr>
              <a:t>2</a:t>
            </a:r>
          </a:p>
          <a:p>
            <a:pPr marL="0" indent="0" algn="just" eaLnBrk="1" hangingPunct="1">
              <a:buFontTx/>
              <a:buNone/>
            </a:pPr>
            <a:endParaRPr lang="es-ES" sz="2400" b="1" smtClean="0">
              <a:solidFill>
                <a:srgbClr val="FF0000"/>
              </a:solidFill>
            </a:endParaRPr>
          </a:p>
          <a:p>
            <a:pPr marL="0" indent="0" algn="just" eaLnBrk="1" hangingPunct="1">
              <a:buFontTx/>
              <a:buNone/>
            </a:pPr>
            <a:r>
              <a:rPr lang="ja-JP" altLang="es-ES" sz="2400" smtClean="0"/>
              <a:t>“</a:t>
            </a:r>
            <a:r>
              <a:rPr lang="es-ES" altLang="ja-JP" sz="2400" smtClean="0"/>
              <a:t>A ninguna ley se dará efecto retroactivo en perjuicio de persona alguna</a:t>
            </a:r>
            <a:r>
              <a:rPr lang="ja-JP" altLang="es-ES" sz="2400" smtClean="0"/>
              <a:t>”</a:t>
            </a:r>
            <a:r>
              <a:rPr lang="es-ES" altLang="ja-JP" sz="2400" smtClean="0"/>
              <a:t>.</a:t>
            </a:r>
          </a:p>
          <a:p>
            <a:pPr marL="0" indent="0" algn="just" eaLnBrk="1" hangingPunct="1">
              <a:buFontTx/>
              <a:buNone/>
            </a:pPr>
            <a:r>
              <a:rPr lang="es-ES" sz="2400" i="1" smtClean="0"/>
              <a:t>(Art. 14 de la CPEUM) </a:t>
            </a:r>
            <a:endParaRPr lang="es-ES_tradnl" sz="2400" i="1" baseline="-25000" smtClean="0">
              <a:cs typeface="Arial" panose="020B0604020202020204" pitchFamily="34" charset="0"/>
            </a:endParaRPr>
          </a:p>
          <a:p>
            <a:pPr marL="0" indent="0" algn="just" eaLnBrk="1" hangingPunct="1">
              <a:buFontTx/>
              <a:buNone/>
            </a:pPr>
            <a:endParaRPr lang="es-ES_tradnl" sz="2400" smtClean="0">
              <a:cs typeface="Arial" panose="020B0604020202020204" pitchFamily="34" charset="0"/>
            </a:endParaRPr>
          </a:p>
          <a:p>
            <a:pPr marL="0" indent="0" algn="just" eaLnBrk="1" hangingPunct="1">
              <a:buFontTx/>
              <a:buNone/>
            </a:pPr>
            <a:endParaRPr lang="es-ES_tradnl" sz="2400" smtClean="0">
              <a:cs typeface="Arial" panose="020B0604020202020204" pitchFamily="34" charset="0"/>
            </a:endParaRPr>
          </a:p>
          <a:p>
            <a:pPr marL="0" indent="0" algn="just" eaLnBrk="1" hangingPunct="1">
              <a:buFontTx/>
              <a:buNone/>
            </a:pPr>
            <a:r>
              <a:rPr lang="es-ES_tradnl" altLang="es-ES" sz="2400" smtClean="0"/>
              <a:t>“</a:t>
            </a:r>
            <a:r>
              <a:rPr lang="es-ES" altLang="ja-JP" sz="2400" u="sng" smtClean="0"/>
              <a:t>A ninguna ley</a:t>
            </a:r>
            <a:r>
              <a:rPr lang="es-ES" altLang="ja-JP" sz="2400" smtClean="0"/>
              <a:t> ni disposición gubernativa se dará efecto retroactivo en perjuicio de persona alguna</a:t>
            </a:r>
            <a:r>
              <a:rPr lang="es-ES_tradnl" altLang="es-ES" sz="2400" smtClean="0"/>
              <a:t>”</a:t>
            </a:r>
            <a:r>
              <a:rPr lang="es-ES_tradnl" altLang="ja-JP" sz="2400" smtClean="0"/>
              <a:t>.</a:t>
            </a:r>
          </a:p>
          <a:p>
            <a:pPr marL="0" indent="0" algn="just" eaLnBrk="1" hangingPunct="1">
              <a:buFontTx/>
              <a:buNone/>
            </a:pPr>
            <a:r>
              <a:rPr lang="es-ES" sz="2400" i="1" smtClean="0"/>
              <a:t>(Art. 5º del Código civil federal)</a:t>
            </a:r>
            <a:endParaRPr lang="es-ES_tradnl" sz="2400" i="1" smtClean="0"/>
          </a:p>
        </p:txBody>
      </p:sp>
      <p:sp>
        <p:nvSpPr>
          <p:cNvPr id="41987" name="AutoShape 4"/>
          <p:cNvSpPr>
            <a:spLocks noChangeArrowheads="1"/>
          </p:cNvSpPr>
          <p:nvPr/>
        </p:nvSpPr>
        <p:spPr bwMode="auto">
          <a:xfrm>
            <a:off x="5795963" y="4005263"/>
            <a:ext cx="863600" cy="792162"/>
          </a:xfrm>
          <a:prstGeom prst="upDownArrow">
            <a:avLst>
              <a:gd name="adj1" fmla="val 50000"/>
              <a:gd name="adj2" fmla="val 20000"/>
            </a:avLst>
          </a:prstGeom>
          <a:solidFill>
            <a:srgbClr val="00FF00"/>
          </a:solidFill>
          <a:ln w="9525">
            <a:solidFill>
              <a:schemeClr val="tx1"/>
            </a:solidFill>
            <a:miter lim="800000"/>
            <a:headEnd/>
            <a:tailEnd/>
          </a:ln>
        </p:spPr>
        <p:txBody>
          <a:bodyPr wrap="none" anchor="ctr"/>
          <a:lstStyle>
            <a:lvl1pPr marL="533400" indent="-53340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s-ES" sz="3600" b="1"/>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ph type="title"/>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s-MX" smtClean="0"/>
          </a:p>
        </p:txBody>
      </p:sp>
      <p:sp>
        <p:nvSpPr>
          <p:cNvPr id="44034" name="Rectangle 3"/>
          <p:cNvSpPr>
            <a:spLocks noChangeArrowheads="1"/>
          </p:cNvSpPr>
          <p:nvPr>
            <p:ph type="body" sz="half" idx="1"/>
          </p:nvPr>
        </p:nvSpPr>
        <p:spPr bwMode="auto">
          <a:xfrm>
            <a:off x="457200" y="1600200"/>
            <a:ext cx="8218488"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buFontTx/>
              <a:buNone/>
            </a:pPr>
            <a:r>
              <a:rPr lang="es-ES_tradnl" sz="2400" smtClean="0"/>
              <a:t>e)	¿Todos los enunciados jurídicos expresan normas? ¿Hay disposiciones sin norma?</a:t>
            </a:r>
          </a:p>
          <a:p>
            <a:pPr eaLnBrk="1" hangingPunct="1"/>
            <a:endParaRPr lang="es-ES" sz="2800" smtClean="0"/>
          </a:p>
        </p:txBody>
      </p:sp>
      <p:graphicFrame>
        <p:nvGraphicFramePr>
          <p:cNvPr id="52228" name="Group 4"/>
          <p:cNvGraphicFramePr>
            <a:graphicFrameLocks noGrp="1"/>
          </p:cNvGraphicFramePr>
          <p:nvPr>
            <p:ph sz="half" idx="2"/>
          </p:nvPr>
        </p:nvGraphicFramePr>
        <p:xfrm>
          <a:off x="1979613" y="2565400"/>
          <a:ext cx="4038600" cy="2627313"/>
        </p:xfrm>
        <a:graphic>
          <a:graphicData uri="http://schemas.openxmlformats.org/drawingml/2006/table">
            <a:tbl>
              <a:tblPr/>
              <a:tblGrid>
                <a:gridCol w="2019300"/>
                <a:gridCol w="2019300"/>
              </a:tblGrid>
              <a:tr h="666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charset="0"/>
                        </a:rPr>
                        <a:t>D1</a:t>
                      </a:r>
                      <a:endParaRPr kumimoji="0" lang="es-ES" sz="2800" b="0"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tr>
              <a:tr h="628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charset="0"/>
                        </a:rPr>
                        <a:t>D2</a:t>
                      </a:r>
                      <a:endParaRPr kumimoji="0" lang="es-ES"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charset="0"/>
                        </a:rPr>
                        <a:t>N1</a:t>
                      </a:r>
                      <a:endParaRPr kumimoji="0" lang="es-ES" sz="28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charset="0"/>
                        </a:rPr>
                        <a:t>D3</a:t>
                      </a:r>
                      <a:endParaRPr kumimoji="0" lang="es-ES"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665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charset="0"/>
                        </a:rPr>
                        <a:t>D4</a:t>
                      </a:r>
                      <a:endParaRPr kumimoji="0" lang="es-ES"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44044" name="Line 25"/>
          <p:cNvSpPr>
            <a:spLocks noChangeShapeType="1"/>
          </p:cNvSpPr>
          <p:nvPr/>
        </p:nvSpPr>
        <p:spPr bwMode="auto">
          <a:xfrm>
            <a:off x="2700338" y="2852738"/>
            <a:ext cx="1079500" cy="504825"/>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44045" name="Line 26"/>
          <p:cNvSpPr>
            <a:spLocks noChangeShapeType="1"/>
          </p:cNvSpPr>
          <p:nvPr/>
        </p:nvSpPr>
        <p:spPr bwMode="auto">
          <a:xfrm>
            <a:off x="2700338" y="3573463"/>
            <a:ext cx="1008062"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44046" name="Line 27"/>
          <p:cNvSpPr>
            <a:spLocks noChangeShapeType="1"/>
          </p:cNvSpPr>
          <p:nvPr/>
        </p:nvSpPr>
        <p:spPr bwMode="auto">
          <a:xfrm flipV="1">
            <a:off x="2700338" y="3789363"/>
            <a:ext cx="935037" cy="36036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44047" name="Line 28"/>
          <p:cNvSpPr>
            <a:spLocks noChangeShapeType="1"/>
          </p:cNvSpPr>
          <p:nvPr/>
        </p:nvSpPr>
        <p:spPr bwMode="auto">
          <a:xfrm flipV="1">
            <a:off x="2771775" y="4149725"/>
            <a:ext cx="936625" cy="6477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ph type="title"/>
          </p:nvPr>
        </p:nvSpPr>
        <p:spPr bwMode="auto">
          <a:xfrm>
            <a:off x="455613" y="273050"/>
            <a:ext cx="8231187" cy="1144588"/>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eaLnBrk="1" hangingPunct="1"/>
            <a:endParaRPr lang="es-MX" smtClean="0"/>
          </a:p>
        </p:txBody>
      </p:sp>
      <p:sp>
        <p:nvSpPr>
          <p:cNvPr id="46082" name="Rectangle 3"/>
          <p:cNvSpPr>
            <a:spLocks noChangeArrowheads="1"/>
          </p:cNvSpPr>
          <p:nvPr>
            <p:ph type="body" sz="half" idx="1"/>
          </p:nvPr>
        </p:nvSpPr>
        <p:spPr bwMode="auto">
          <a:xfrm>
            <a:off x="455613" y="1600200"/>
            <a:ext cx="8435975" cy="452755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eaLnBrk="1" hangingPunct="1">
              <a:buFontTx/>
              <a:buNone/>
            </a:pPr>
            <a:r>
              <a:rPr lang="es-ES_tradnl" sz="2800" smtClean="0"/>
              <a:t>f)	¿Hay normas</a:t>
            </a:r>
            <a:r>
              <a:rPr lang="es-ES_tradnl" sz="2000" smtClean="0"/>
              <a:t> </a:t>
            </a:r>
            <a:r>
              <a:rPr lang="es-ES_tradnl" sz="2800" smtClean="0"/>
              <a:t>sin disposición?</a:t>
            </a:r>
          </a:p>
          <a:p>
            <a:pPr eaLnBrk="1" hangingPunct="1">
              <a:buFontTx/>
              <a:buNone/>
            </a:pPr>
            <a:endParaRPr lang="es-ES_tradnl" sz="2800" smtClean="0"/>
          </a:p>
          <a:p>
            <a:pPr eaLnBrk="1" hangingPunct="1">
              <a:buFontTx/>
              <a:buNone/>
            </a:pPr>
            <a:r>
              <a:rPr lang="es-MX" sz="2800" smtClean="0"/>
              <a:t>¿Qué es una laguna jurídica?</a:t>
            </a:r>
          </a:p>
          <a:p>
            <a:pPr eaLnBrk="1" hangingPunct="1">
              <a:buFontTx/>
              <a:buNone/>
            </a:pPr>
            <a:endParaRPr lang="es-MX" sz="2800" smtClean="0"/>
          </a:p>
          <a:p>
            <a:pPr eaLnBrk="1" hangingPunct="1">
              <a:buFontTx/>
              <a:buNone/>
            </a:pPr>
            <a:r>
              <a:rPr lang="es-MX" sz="2800" smtClean="0"/>
              <a:t>Nulidad Abstracta</a:t>
            </a:r>
          </a:p>
          <a:p>
            <a:pPr eaLnBrk="1" hangingPunct="1">
              <a:buFontTx/>
              <a:buNone/>
            </a:pPr>
            <a:endParaRPr lang="es-MX" sz="2800" smtClean="0"/>
          </a:p>
          <a:p>
            <a:pPr eaLnBrk="1" hangingPunct="1">
              <a:buFontTx/>
              <a:buNone/>
            </a:pPr>
            <a:endParaRPr lang="es-MX" sz="2800" smtClean="0"/>
          </a:p>
          <a:p>
            <a:pPr eaLnBrk="1" hangingPunct="1">
              <a:buFontTx/>
              <a:buNone/>
            </a:pPr>
            <a:endParaRPr lang="es-MX" sz="2800" smtClean="0"/>
          </a:p>
          <a:p>
            <a:pPr eaLnBrk="1" hangingPunct="1">
              <a:buFontTx/>
              <a:buNone/>
            </a:pPr>
            <a:endParaRPr lang="es-MX" sz="2800" smtClean="0"/>
          </a:p>
          <a:p>
            <a:pPr eaLnBrk="1" hangingPunct="1">
              <a:buFontTx/>
              <a:buNone/>
            </a:pPr>
            <a:endParaRPr lang="es-ES" sz="2800" smtClean="0"/>
          </a:p>
        </p:txBody>
      </p:sp>
      <p:graphicFrame>
        <p:nvGraphicFramePr>
          <p:cNvPr id="54276" name="Group 4"/>
          <p:cNvGraphicFramePr>
            <a:graphicFrameLocks noGrp="1"/>
          </p:cNvGraphicFramePr>
          <p:nvPr>
            <p:ph sz="half" idx="2"/>
          </p:nvPr>
        </p:nvGraphicFramePr>
        <p:xfrm>
          <a:off x="1331913" y="4508500"/>
          <a:ext cx="6480175" cy="1700213"/>
        </p:xfrm>
        <a:graphic>
          <a:graphicData uri="http://schemas.openxmlformats.org/drawingml/2006/table">
            <a:tbl>
              <a:tblPr/>
              <a:tblGrid>
                <a:gridCol w="3240087"/>
                <a:gridCol w="3240088"/>
              </a:tblGrid>
              <a:tr h="1700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4800" b="0" i="0" u="none" strike="noStrike" cap="none" normalizeH="0" baseline="0" smtClean="0">
                          <a:ln>
                            <a:noFill/>
                          </a:ln>
                          <a:solidFill>
                            <a:srgbClr val="EAEAEA"/>
                          </a:solidFill>
                          <a:effectLst/>
                          <a:latin typeface="Arial" charset="0"/>
                        </a:rPr>
                        <a:t>D</a:t>
                      </a:r>
                      <a:endParaRPr kumimoji="0" lang="es-ES" sz="4800" b="0" i="0" u="none" strike="noStrike" cap="none" normalizeH="0" baseline="0" smtClean="0">
                        <a:ln>
                          <a:noFill/>
                        </a:ln>
                        <a:solidFill>
                          <a:srgbClr val="EAEAEA"/>
                        </a:solidFill>
                        <a:effectLst/>
                        <a:latin typeface="Arial" charset="0"/>
                      </a:endParaRPr>
                    </a:p>
                  </a:txBody>
                  <a:tcPr marT="45690" marB="45690"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4800" b="0" i="0" u="none" strike="noStrike" cap="none" normalizeH="0" baseline="0" smtClean="0">
                          <a:ln>
                            <a:noFill/>
                          </a:ln>
                          <a:solidFill>
                            <a:schemeClr val="tx1"/>
                          </a:solidFill>
                          <a:effectLst/>
                          <a:latin typeface="Arial" charset="0"/>
                        </a:rPr>
                        <a:t>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4800" b="0" i="0" u="none" strike="noStrike" cap="none" normalizeH="0" baseline="0" smtClean="0">
                        <a:ln>
                          <a:noFill/>
                        </a:ln>
                        <a:solidFill>
                          <a:schemeClr val="tx1"/>
                        </a:solidFill>
                        <a:effectLst/>
                        <a:latin typeface="Arial" charset="0"/>
                      </a:endParaRPr>
                    </a:p>
                  </a:txBody>
                  <a:tcPr marT="45690" marB="45690" horzOverflow="overflow">
                    <a:lnL>
                      <a:noFill/>
                    </a:lnL>
                    <a:lnR cap="flat">
                      <a:noFill/>
                    </a:lnR>
                    <a:lnT cap="flat">
                      <a:noFill/>
                    </a:lnT>
                    <a:lnB cap="flat">
                      <a:noFill/>
                    </a:lnB>
                    <a:lnTlToBr>
                      <a:noFill/>
                    </a:lnTlToBr>
                    <a:lnBlToTr>
                      <a:noFill/>
                    </a:lnBlToTr>
                    <a:noFill/>
                  </a:tcPr>
                </a:tc>
              </a:tr>
            </a:tbl>
          </a:graphicData>
        </a:graphic>
      </p:graphicFrame>
      <p:sp>
        <p:nvSpPr>
          <p:cNvPr id="46086" name="Line 13"/>
          <p:cNvSpPr>
            <a:spLocks noChangeShapeType="1"/>
          </p:cNvSpPr>
          <p:nvPr/>
        </p:nvSpPr>
        <p:spPr bwMode="auto">
          <a:xfrm>
            <a:off x="3563938" y="4868863"/>
            <a:ext cx="2087562" cy="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ChangeArrowheads="1"/>
          </p:cNvSpPr>
          <p:nvPr>
            <p:ph type="body" idx="1"/>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lnSpc>
                <a:spcPct val="80000"/>
              </a:lnSpc>
              <a:buFontTx/>
              <a:buNone/>
            </a:pPr>
            <a:r>
              <a:rPr lang="es-MX" sz="2200" smtClean="0"/>
              <a:t>NULIDAD DE ELECCIÓN. CAUSA ABSTRACTA (Legislación de Tabasco y similares).— Los artículos 39, 41, 99 y 116 de la Constitución Política de los Estados Unidos Mexicanos y 9o. de la Constitución Política del Estado Libre y Soberano de Tabasco, </a:t>
            </a:r>
            <a:r>
              <a:rPr lang="es-MX" sz="2200" smtClean="0">
                <a:solidFill>
                  <a:srgbClr val="FF0000"/>
                </a:solidFill>
              </a:rPr>
              <a:t>establecen principios fundamentales</a:t>
            </a:r>
            <a:r>
              <a:rPr lang="es-MX" sz="2200" smtClean="0"/>
              <a:t> como: el sufragio universal, libre, secreto y directo; la organización de las elecciones a través de un organismo público y autónomo; la certeza, legalidad, independencia, imparcialidad y objetividad como principios rectores del proceso electoral; el establecimiento de condiciones de equidad para el acceso de los partidos políticos a los medios de comunicación social; el control de la constitucionalidad y legalidad de los actos y resoluciones electorales, así como que en el financiamiento de los partidos políticos y sus campañas electorales debe prevalecer el principio de equidad. […]</a:t>
            </a:r>
            <a:endParaRPr lang="es-ES" sz="22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ChangeArrowheads="1"/>
          </p:cNvSpPr>
          <p:nvPr>
            <p:ph type="body" idx="1"/>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lnSpc>
                <a:spcPct val="80000"/>
              </a:lnSpc>
            </a:pPr>
            <a:r>
              <a:rPr lang="es-ES" sz="2000" smtClean="0"/>
              <a:t>Estos principios deben observarse en los comicios, para considerar que las elecciones son libres, auténticas y periódicas, tal y como se consagra en el artículo 41 de dicha Constitución, propias de un régimen democrático. Esta finalidad no se logra si se inobservan dichos principios de manera generalizada. En consecuencia, si alguno de esos principios fundamentales en una elección es vulnerado de manera importante, de tal forma que impida la posibilidad de tenerlo como satisfecho cabalmente y, como consecuencia de ello, se ponga en duda fundada la credibilidad o la legitimidad de los comicios y de quienes resulten electos en ellos, es inconcuso que dichos comicios no son aptos para surtir sus efectos legales y, por tanto, </a:t>
            </a:r>
            <a:r>
              <a:rPr lang="es-ES" sz="2000" smtClean="0">
                <a:solidFill>
                  <a:srgbClr val="FF0000"/>
                </a:solidFill>
              </a:rPr>
              <a:t>procede considerar actualizada la causa de nulidad de elección de tipo abstracto, derivada de los preceptos constitucionales señalados.</a:t>
            </a:r>
          </a:p>
          <a:p>
            <a:pPr algn="just" eaLnBrk="1" hangingPunct="1">
              <a:lnSpc>
                <a:spcPct val="80000"/>
              </a:lnSpc>
            </a:pPr>
            <a:endParaRPr lang="es-MX" sz="2000" smtClean="0"/>
          </a:p>
          <a:p>
            <a:pPr eaLnBrk="1" hangingPunct="1">
              <a:lnSpc>
                <a:spcPct val="80000"/>
              </a:lnSpc>
              <a:buFontTx/>
              <a:buNone/>
            </a:pPr>
            <a:r>
              <a:rPr lang="es-MX" sz="1200" smtClean="0"/>
              <a:t>Fuente: tesis S3ELJ 23/2004. </a:t>
            </a:r>
            <a:r>
              <a:rPr lang="es-ES" sz="1200" i="1" smtClean="0"/>
              <a:t>Compilación Oficial de Jurisprudencia y Tesis Relevantes 1997-2005, </a:t>
            </a:r>
            <a:r>
              <a:rPr lang="es-ES" sz="1200" smtClean="0"/>
              <a:t>páginas 200-201.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ph type="title"/>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s-MX" smtClean="0"/>
          </a:p>
        </p:txBody>
      </p:sp>
      <p:graphicFrame>
        <p:nvGraphicFramePr>
          <p:cNvPr id="57347" name="Group 3"/>
          <p:cNvGraphicFramePr>
            <a:graphicFrameLocks noGrp="1"/>
          </p:cNvGraphicFramePr>
          <p:nvPr>
            <p:ph idx="1"/>
          </p:nvPr>
        </p:nvGraphicFramePr>
        <p:xfrm>
          <a:off x="468313" y="2565400"/>
          <a:ext cx="8280400" cy="2225675"/>
        </p:xfrm>
        <a:graphic>
          <a:graphicData uri="http://schemas.openxmlformats.org/drawingml/2006/table">
            <a:tbl>
              <a:tblPr/>
              <a:tblGrid>
                <a:gridCol w="4140200"/>
                <a:gridCol w="4140200"/>
              </a:tblGrid>
              <a:tr h="15843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Principios contenidos en los artículos 39, 41, 99 y 116 de la Constitución Política de los Estados Unidos Mexicanos y 9o. de la Constitución Política del Estado Libre y Soberano de Tabasco</a:t>
                      </a:r>
                      <a:endParaRPr kumimoji="0" lang="es-ES" sz="2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3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Nulidad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3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Abstracta</a:t>
                      </a:r>
                      <a:endParaRPr kumimoji="0" lang="es-ES" sz="3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a:noFill/>
                    </a:lnL>
                    <a:lnR>
                      <a:noFill/>
                    </a:lnR>
                    <a:lnT>
                      <a:noFill/>
                    </a:lnT>
                    <a:lnB>
                      <a:noFill/>
                    </a:lnB>
                    <a:lnTlToBr>
                      <a:noFill/>
                    </a:lnTlToBr>
                    <a:lnBlToTr>
                      <a:noFill/>
                    </a:lnBlToTr>
                    <a:noFill/>
                  </a:tcPr>
                </a:tc>
              </a:tr>
            </a:tbl>
          </a:graphicData>
        </a:graphic>
      </p:graphicFrame>
      <p:sp>
        <p:nvSpPr>
          <p:cNvPr id="52229" name="AutoShape 12"/>
          <p:cNvSpPr>
            <a:spLocks noChangeArrowheads="1"/>
          </p:cNvSpPr>
          <p:nvPr/>
        </p:nvSpPr>
        <p:spPr bwMode="auto">
          <a:xfrm>
            <a:off x="4716463" y="3357563"/>
            <a:ext cx="935037" cy="935037"/>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ChangeArrowheads="1"/>
          </p:cNvSpPr>
          <p:nvPr>
            <p:ph type="title"/>
          </p:nvPr>
        </p:nvSpPr>
        <p:spPr bwMode="auto">
          <a:xfrm>
            <a:off x="539750" y="692150"/>
            <a:ext cx="8229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s-ES" sz="3200" b="1" smtClean="0">
                <a:solidFill>
                  <a:schemeClr val="tx1"/>
                </a:solidFill>
              </a:rPr>
              <a:t>Normas </a:t>
            </a:r>
            <a:r>
              <a:rPr lang="es-ES" sz="3200" b="1" i="1" smtClean="0">
                <a:solidFill>
                  <a:schemeClr val="tx1"/>
                </a:solidFill>
              </a:rPr>
              <a:t>generales</a:t>
            </a:r>
            <a:r>
              <a:rPr lang="es-ES" sz="3200" b="1" smtClean="0">
                <a:solidFill>
                  <a:schemeClr val="tx1"/>
                </a:solidFill>
              </a:rPr>
              <a:t> sobre la interpretación</a:t>
            </a:r>
            <a:r>
              <a:rPr lang="es-ES" b="1" smtClean="0">
                <a:solidFill>
                  <a:schemeClr val="tx1"/>
                </a:solidFill>
              </a:rPr>
              <a:t/>
            </a:r>
            <a:br>
              <a:rPr lang="es-ES" b="1" smtClean="0">
                <a:solidFill>
                  <a:schemeClr val="tx1"/>
                </a:solidFill>
              </a:rPr>
            </a:br>
            <a:r>
              <a:rPr lang="es-ES" sz="3200" b="1" smtClean="0">
                <a:solidFill>
                  <a:schemeClr val="tx1"/>
                </a:solidFill>
              </a:rPr>
              <a:t>en materia electoral</a:t>
            </a:r>
          </a:p>
        </p:txBody>
      </p:sp>
      <p:sp>
        <p:nvSpPr>
          <p:cNvPr id="54274" name="Rectangle 3"/>
          <p:cNvSpPr>
            <a:spLocks noChangeArrowheads="1"/>
          </p:cNvSpPr>
          <p:nvPr>
            <p:ph type="body" idx="1"/>
          </p:nvPr>
        </p:nvSpPr>
        <p:spPr bwMode="auto">
          <a:xfrm>
            <a:off x="468313" y="1916113"/>
            <a:ext cx="8229600" cy="388937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endParaRPr lang="es-MX" smtClean="0"/>
          </a:p>
          <a:p>
            <a:pPr eaLnBrk="1" hangingPunct="1">
              <a:buFontTx/>
              <a:buNone/>
            </a:pPr>
            <a:r>
              <a:rPr lang="es-MX" smtClean="0"/>
              <a:t>¿Qué establece la Constitución sobre la interpretación?</a:t>
            </a:r>
          </a:p>
          <a:p>
            <a:pPr eaLnBrk="1" hangingPunct="1">
              <a:buFontTx/>
              <a:buNone/>
            </a:pPr>
            <a:endParaRPr lang="es-MX" smtClean="0"/>
          </a:p>
          <a:p>
            <a:pPr eaLnBrk="1" hangingPunct="1">
              <a:buFontTx/>
              <a:buNone/>
            </a:pPr>
            <a:endParaRPr lang="es-MX" smtClean="0"/>
          </a:p>
          <a:p>
            <a:pPr eaLnBrk="1" hangingPunct="1">
              <a:buFontTx/>
              <a:buNone/>
            </a:pPr>
            <a:r>
              <a:rPr lang="es-MX" smtClean="0"/>
              <a:t>¿Qué establece el COFIPE, la LGSMIME?</a:t>
            </a:r>
            <a:endParaRPr lang="es-E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ChangeArrowheads="1"/>
          </p:cNvSpPr>
          <p:nvPr>
            <p:ph type="title"/>
          </p:nvPr>
        </p:nvSpPr>
        <p:spPr bwMode="auto">
          <a:xfrm>
            <a:off x="468313" y="620713"/>
            <a:ext cx="8229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s-ES" sz="3200" b="1" smtClean="0">
                <a:solidFill>
                  <a:schemeClr val="tx1"/>
                </a:solidFill>
              </a:rPr>
              <a:t>Normas </a:t>
            </a:r>
            <a:r>
              <a:rPr lang="es-ES" sz="3200" b="1" i="1" smtClean="0">
                <a:solidFill>
                  <a:schemeClr val="tx1"/>
                </a:solidFill>
              </a:rPr>
              <a:t>generales</a:t>
            </a:r>
            <a:r>
              <a:rPr lang="es-ES" sz="3200" b="1" smtClean="0">
                <a:solidFill>
                  <a:schemeClr val="tx1"/>
                </a:solidFill>
              </a:rPr>
              <a:t> sobre la interpretación</a:t>
            </a:r>
            <a:r>
              <a:rPr lang="es-ES" b="1" smtClean="0">
                <a:solidFill>
                  <a:schemeClr val="tx1"/>
                </a:solidFill>
              </a:rPr>
              <a:t/>
            </a:r>
            <a:br>
              <a:rPr lang="es-ES" b="1" smtClean="0">
                <a:solidFill>
                  <a:schemeClr val="tx1"/>
                </a:solidFill>
              </a:rPr>
            </a:br>
            <a:r>
              <a:rPr lang="es-ES" sz="3200" b="1" smtClean="0">
                <a:solidFill>
                  <a:schemeClr val="tx1"/>
                </a:solidFill>
              </a:rPr>
              <a:t>en materia electoral</a:t>
            </a:r>
          </a:p>
        </p:txBody>
      </p:sp>
      <p:sp>
        <p:nvSpPr>
          <p:cNvPr id="56322" name="Rectangle 3"/>
          <p:cNvSpPr>
            <a:spLocks noChangeArrowheads="1"/>
          </p:cNvSpPr>
          <p:nvPr>
            <p:ph type="body" idx="1"/>
          </p:nvPr>
        </p:nvSpPr>
        <p:spPr bwMode="auto">
          <a:xfrm>
            <a:off x="468313" y="1773238"/>
            <a:ext cx="8229600" cy="403225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buFontTx/>
              <a:buNone/>
            </a:pPr>
            <a:r>
              <a:rPr lang="es-MX" sz="2400" smtClean="0"/>
              <a:t>¿Qué establece la Constitución sobre la interpretación? </a:t>
            </a:r>
          </a:p>
          <a:p>
            <a:pPr eaLnBrk="1" hangingPunct="1">
              <a:lnSpc>
                <a:spcPct val="90000"/>
              </a:lnSpc>
              <a:buFontTx/>
              <a:buNone/>
            </a:pPr>
            <a:endParaRPr lang="es-MX" sz="2400" b="1" smtClean="0"/>
          </a:p>
          <a:p>
            <a:pPr eaLnBrk="1" hangingPunct="1">
              <a:lnSpc>
                <a:spcPct val="90000"/>
              </a:lnSpc>
              <a:buFontTx/>
              <a:buNone/>
            </a:pPr>
            <a:r>
              <a:rPr lang="es-ES" sz="2400" b="1" smtClean="0"/>
              <a:t>Art. 14 CPEUM:</a:t>
            </a:r>
            <a:r>
              <a:rPr lang="es-ES" sz="2400" smtClean="0"/>
              <a:t> En los juicios del orden criminal queda prohibido imponer, por simple </a:t>
            </a:r>
            <a:r>
              <a:rPr lang="es-ES" sz="2400" b="1" smtClean="0">
                <a:solidFill>
                  <a:srgbClr val="FF0000"/>
                </a:solidFill>
              </a:rPr>
              <a:t>analogía</a:t>
            </a:r>
            <a:r>
              <a:rPr lang="es-ES" sz="2400" smtClean="0"/>
              <a:t>, y aún por </a:t>
            </a:r>
            <a:r>
              <a:rPr lang="es-ES" sz="2400" b="1" smtClean="0">
                <a:solidFill>
                  <a:srgbClr val="FF0000"/>
                </a:solidFill>
              </a:rPr>
              <a:t>mayoría de razón</a:t>
            </a:r>
            <a:r>
              <a:rPr lang="es-ES" sz="2400" smtClean="0"/>
              <a:t>, pena alguna que no esté decretada por una ley exactamente aplicable al delito de que se trata.</a:t>
            </a:r>
          </a:p>
          <a:p>
            <a:pPr eaLnBrk="1" hangingPunct="1">
              <a:lnSpc>
                <a:spcPct val="90000"/>
              </a:lnSpc>
              <a:buFontTx/>
              <a:buNone/>
            </a:pPr>
            <a:r>
              <a:rPr lang="es-ES" sz="2400" smtClean="0"/>
              <a:t>En los juicios del orden civil, la sentencia definitiva deberá ser conforme a </a:t>
            </a:r>
            <a:r>
              <a:rPr lang="es-ES" sz="2400" b="1" smtClean="0">
                <a:solidFill>
                  <a:srgbClr val="FF0000"/>
                </a:solidFill>
              </a:rPr>
              <a:t>la letra</a:t>
            </a:r>
            <a:r>
              <a:rPr lang="es-ES" sz="2400" smtClean="0"/>
              <a:t> o a la </a:t>
            </a:r>
            <a:r>
              <a:rPr lang="es-ES" sz="2400" b="1" smtClean="0">
                <a:solidFill>
                  <a:srgbClr val="FF0000"/>
                </a:solidFill>
              </a:rPr>
              <a:t>interpretación jurídica</a:t>
            </a:r>
            <a:r>
              <a:rPr lang="es-ES" sz="2400" smtClean="0"/>
              <a:t> de la ley, y a falta de ésta se fundará en los </a:t>
            </a:r>
            <a:r>
              <a:rPr lang="es-ES" sz="2400" b="1" smtClean="0">
                <a:solidFill>
                  <a:srgbClr val="FF0000"/>
                </a:solidFill>
              </a:rPr>
              <a:t>principios generales del derecho</a:t>
            </a:r>
            <a:r>
              <a:rPr lang="es-ES" sz="2400" smtClean="0"/>
              <a:t>.</a:t>
            </a:r>
            <a:endParaRPr lang="es-MX" sz="2400" smtClean="0"/>
          </a:p>
          <a:p>
            <a:pPr eaLnBrk="1" hangingPunct="1">
              <a:lnSpc>
                <a:spcPct val="90000"/>
              </a:lnSpc>
            </a:pPr>
            <a:endParaRPr lang="es-ES" sz="2400" smtClean="0"/>
          </a:p>
        </p:txBody>
      </p:sp>
      <p:sp>
        <p:nvSpPr>
          <p:cNvPr id="56323" name="Rectangle 4"/>
          <p:cNvSpPr>
            <a:spLocks noChangeArrowheads="1"/>
          </p:cNvSpPr>
          <p:nvPr/>
        </p:nvSpPr>
        <p:spPr bwMode="auto">
          <a:xfrm>
            <a:off x="2286000" y="187325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b="1"/>
              <a:t>-</a:t>
            </a:r>
            <a:endParaRPr lang="es-ES" sz="18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ChangeArrowheads="1"/>
          </p:cNvSpPr>
          <p:nvPr>
            <p:ph type="title"/>
          </p:nvPr>
        </p:nvSpPr>
        <p:spPr bwMode="auto">
          <a:xfrm>
            <a:off x="395288" y="692150"/>
            <a:ext cx="8229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s-ES" sz="3200" b="1" smtClean="0">
                <a:solidFill>
                  <a:schemeClr val="tx1"/>
                </a:solidFill>
              </a:rPr>
              <a:t>Normas </a:t>
            </a:r>
            <a:r>
              <a:rPr lang="es-ES" sz="3200" b="1" i="1" smtClean="0">
                <a:solidFill>
                  <a:schemeClr val="tx1"/>
                </a:solidFill>
              </a:rPr>
              <a:t>generales</a:t>
            </a:r>
            <a:r>
              <a:rPr lang="es-ES" sz="3200" b="1" smtClean="0">
                <a:solidFill>
                  <a:schemeClr val="tx1"/>
                </a:solidFill>
              </a:rPr>
              <a:t> sobre la interpretación</a:t>
            </a:r>
            <a:r>
              <a:rPr lang="es-ES" b="1" smtClean="0">
                <a:solidFill>
                  <a:schemeClr val="tx1"/>
                </a:solidFill>
              </a:rPr>
              <a:t/>
            </a:r>
            <a:br>
              <a:rPr lang="es-ES" b="1" smtClean="0">
                <a:solidFill>
                  <a:schemeClr val="tx1"/>
                </a:solidFill>
              </a:rPr>
            </a:br>
            <a:r>
              <a:rPr lang="es-ES" sz="3200" b="1" smtClean="0">
                <a:solidFill>
                  <a:schemeClr val="tx1"/>
                </a:solidFill>
              </a:rPr>
              <a:t>en materia electoral</a:t>
            </a:r>
          </a:p>
        </p:txBody>
      </p:sp>
      <p:sp>
        <p:nvSpPr>
          <p:cNvPr id="58370" name="Rectangle 3"/>
          <p:cNvSpPr>
            <a:spLocks noChangeArrowheads="1"/>
          </p:cNvSpPr>
          <p:nvPr>
            <p:ph type="body" idx="1"/>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endParaRPr lang="es-MX" sz="2800" smtClean="0"/>
          </a:p>
          <a:p>
            <a:pPr eaLnBrk="1" hangingPunct="1">
              <a:buFontTx/>
              <a:buNone/>
            </a:pPr>
            <a:r>
              <a:rPr lang="es-MX" sz="2800" smtClean="0"/>
              <a:t>¿Qué establece la LGSMIME?</a:t>
            </a:r>
            <a:endParaRPr lang="es-ES" sz="2800" smtClean="0"/>
          </a:p>
          <a:p>
            <a:pPr eaLnBrk="1" hangingPunct="1">
              <a:buFontTx/>
              <a:buNone/>
            </a:pPr>
            <a:endParaRPr lang="es-ES" sz="2800" smtClean="0"/>
          </a:p>
          <a:p>
            <a:pPr eaLnBrk="1" hangingPunct="1">
              <a:buFontTx/>
              <a:buNone/>
            </a:pPr>
            <a:r>
              <a:rPr lang="es-MX" sz="2800" b="1" smtClean="0"/>
              <a:t>Art. 2 LGSMIME: </a:t>
            </a:r>
            <a:r>
              <a:rPr lang="es-ES" sz="2800" smtClean="0"/>
              <a:t>Para la resolución de los medios de impugnación previstos en esta ley, las normas se interpretarán conforme a los </a:t>
            </a:r>
            <a:r>
              <a:rPr lang="es-ES" sz="2800" b="1" smtClean="0">
                <a:solidFill>
                  <a:srgbClr val="FF0000"/>
                </a:solidFill>
              </a:rPr>
              <a:t>criterios gramatical, sistemático y funcional.</a:t>
            </a:r>
            <a:r>
              <a:rPr lang="es-ES" sz="2800" smtClean="0"/>
              <a:t> A falta de disposición expresa, se aplicarán los </a:t>
            </a:r>
            <a:r>
              <a:rPr lang="es-ES" sz="2800" b="1" smtClean="0">
                <a:solidFill>
                  <a:srgbClr val="FF0000"/>
                </a:solidFill>
              </a:rPr>
              <a:t>principios generales del derecho.</a:t>
            </a:r>
          </a:p>
          <a:p>
            <a:pPr eaLnBrk="1" hangingPunct="1"/>
            <a:endParaRPr lang="es-E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02" name="Group 2"/>
          <p:cNvGraphicFramePr>
            <a:graphicFrameLocks noGrp="1"/>
          </p:cNvGraphicFramePr>
          <p:nvPr>
            <p:ph idx="4294967295"/>
          </p:nvPr>
        </p:nvGraphicFramePr>
        <p:xfrm>
          <a:off x="468313" y="838200"/>
          <a:ext cx="8229600" cy="4943475"/>
        </p:xfrm>
        <a:graphic>
          <a:graphicData uri="http://schemas.openxmlformats.org/drawingml/2006/table">
            <a:tbl>
              <a:tblPr/>
              <a:tblGrid>
                <a:gridCol w="2686050"/>
                <a:gridCol w="5543550"/>
              </a:tblGrid>
              <a:tr h="86677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CRITERIOS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5048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GRAMATICAL</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semántico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a:t>
                      </a:r>
                      <a:r>
                        <a:rPr kumimoji="0" lang="es-ES" sz="1600" b="0" i="1"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 contrario</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218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SISTÉMICO</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a:t>
                      </a:r>
                      <a:r>
                        <a:rPr kumimoji="0" lang="es-ES" sz="1600" b="0" i="1"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de ubicaci</a:t>
                      </a:r>
                      <a:r>
                        <a:rPr kumimoji="0" lang="es-ES" altLang="ja-JP" sz="1600" b="0" i="1"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ón del texto</a:t>
                      </a:r>
                      <a:endParaRPr kumimoji="0" lang="es-ES" sz="1600" b="0" i="1"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sistemático en sentido estricto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a:t>
                      </a:r>
                      <a:r>
                        <a:rPr kumimoji="0" lang="es-ES" sz="1600" b="0" i="1"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 coharentia</a:t>
                      </a:r>
                      <a:endPar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2188">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FUNCIONAL</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por el absurdo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pragmático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psicológico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teleológico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histórico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de autoridad</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35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INTEGRACIÓN</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analógico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a:t>
                      </a:r>
                      <a:r>
                        <a:rPr kumimoji="0" lang="es-ES" sz="1600" b="0" i="1"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 fortiori</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Argumento a partir de los principios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ChangeArrowheads="1"/>
          </p:cNvSpPr>
          <p:nvPr>
            <p:ph type="title"/>
          </p:nvPr>
        </p:nvSpPr>
        <p:spPr bwMode="auto">
          <a:xfrm>
            <a:off x="468313" y="692150"/>
            <a:ext cx="8229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s-ES" sz="3200" b="1" smtClean="0">
                <a:solidFill>
                  <a:schemeClr val="tx1"/>
                </a:solidFill>
              </a:rPr>
              <a:t>Normas </a:t>
            </a:r>
            <a:r>
              <a:rPr lang="es-ES" sz="3200" b="1" i="1" smtClean="0">
                <a:solidFill>
                  <a:schemeClr val="tx1"/>
                </a:solidFill>
              </a:rPr>
              <a:t>generales</a:t>
            </a:r>
            <a:r>
              <a:rPr lang="es-ES" sz="3200" b="1" smtClean="0">
                <a:solidFill>
                  <a:schemeClr val="tx1"/>
                </a:solidFill>
              </a:rPr>
              <a:t> sobre la interpretación</a:t>
            </a:r>
            <a:r>
              <a:rPr lang="es-ES" b="1" smtClean="0">
                <a:solidFill>
                  <a:schemeClr val="tx1"/>
                </a:solidFill>
              </a:rPr>
              <a:t/>
            </a:r>
            <a:br>
              <a:rPr lang="es-ES" b="1" smtClean="0">
                <a:solidFill>
                  <a:schemeClr val="tx1"/>
                </a:solidFill>
              </a:rPr>
            </a:br>
            <a:r>
              <a:rPr lang="es-ES" sz="3200" b="1" smtClean="0">
                <a:solidFill>
                  <a:schemeClr val="tx1"/>
                </a:solidFill>
              </a:rPr>
              <a:t>en materia electoral</a:t>
            </a:r>
          </a:p>
        </p:txBody>
      </p:sp>
      <p:sp>
        <p:nvSpPr>
          <p:cNvPr id="60418" name="Rectangle 3"/>
          <p:cNvSpPr>
            <a:spLocks noChangeArrowheads="1"/>
          </p:cNvSpPr>
          <p:nvPr>
            <p:ph type="body" idx="1"/>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endParaRPr lang="es-MX" smtClean="0"/>
          </a:p>
          <a:p>
            <a:pPr eaLnBrk="1" hangingPunct="1">
              <a:buFontTx/>
              <a:buNone/>
            </a:pPr>
            <a:r>
              <a:rPr lang="es-MX" smtClean="0"/>
              <a:t>¿Qué establece el COFIPE? </a:t>
            </a:r>
          </a:p>
          <a:p>
            <a:pPr eaLnBrk="1" hangingPunct="1">
              <a:buFontTx/>
              <a:buNone/>
            </a:pPr>
            <a:endParaRPr lang="es-ES" b="1" smtClean="0"/>
          </a:p>
          <a:p>
            <a:pPr eaLnBrk="1" hangingPunct="1">
              <a:buFontTx/>
              <a:buNone/>
            </a:pPr>
            <a:r>
              <a:rPr lang="es-ES" b="1" smtClean="0"/>
              <a:t> Art. 3.2 COFIPE: </a:t>
            </a:r>
            <a:r>
              <a:rPr lang="es-ES" smtClean="0"/>
              <a:t>La interpretación se hará conforme a los </a:t>
            </a:r>
            <a:r>
              <a:rPr lang="es-ES" b="1" smtClean="0">
                <a:solidFill>
                  <a:srgbClr val="FF0000"/>
                </a:solidFill>
              </a:rPr>
              <a:t>criterios gramatical, sistemático y funcional,</a:t>
            </a:r>
            <a:r>
              <a:rPr lang="es-ES" smtClean="0"/>
              <a:t> atendiendo a lo dispuesto en el último párrafo del artículo 14 de la Constitución.</a:t>
            </a:r>
          </a:p>
          <a:p>
            <a:pPr eaLnBrk="1" hangingPunct="1">
              <a:buFontTx/>
              <a:buNone/>
            </a:pPr>
            <a:endParaRPr lang="es-ES" smtClean="0"/>
          </a:p>
          <a:p>
            <a:pPr eaLnBrk="1" hangingPunct="1"/>
            <a:endParaRPr lang="es-E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ChangeArrowheads="1"/>
          </p:cNvSpPr>
          <p:nvPr>
            <p:ph type="body" sz="half" idx="1"/>
          </p:nvPr>
        </p:nvSpPr>
        <p:spPr bwMode="auto">
          <a:xfrm>
            <a:off x="250825" y="1339850"/>
            <a:ext cx="8713788" cy="5113338"/>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algn="ctr" eaLnBrk="1" hangingPunct="1">
              <a:lnSpc>
                <a:spcPct val="90000"/>
              </a:lnSpc>
              <a:buFontTx/>
              <a:buChar char="-"/>
            </a:pPr>
            <a:endParaRPr lang="es-ES" sz="2000" b="1" smtClean="0">
              <a:solidFill>
                <a:srgbClr val="0066FF"/>
              </a:solidFill>
            </a:endParaRPr>
          </a:p>
          <a:p>
            <a:pPr marL="533400" indent="-533400" algn="ctr" eaLnBrk="1" hangingPunct="1">
              <a:lnSpc>
                <a:spcPct val="90000"/>
              </a:lnSpc>
              <a:buFontTx/>
              <a:buChar char="-"/>
            </a:pPr>
            <a:endParaRPr lang="es-ES" sz="2000" b="1" smtClean="0">
              <a:solidFill>
                <a:srgbClr val="0066FF"/>
              </a:solidFill>
            </a:endParaRPr>
          </a:p>
          <a:p>
            <a:pPr marL="533400" indent="-533400" eaLnBrk="1" hangingPunct="1">
              <a:lnSpc>
                <a:spcPct val="90000"/>
              </a:lnSpc>
              <a:buFontTx/>
              <a:buNone/>
            </a:pPr>
            <a:r>
              <a:rPr lang="es-ES" sz="2400" b="1" smtClean="0">
                <a:solidFill>
                  <a:srgbClr val="0066FF"/>
                </a:solidFill>
              </a:rPr>
              <a:t>SITUACIONES REGULADAS</a:t>
            </a:r>
          </a:p>
          <a:p>
            <a:pPr marL="533400" indent="-533400" algn="just" eaLnBrk="1" hangingPunct="1">
              <a:lnSpc>
                <a:spcPct val="90000"/>
              </a:lnSpc>
              <a:buFontTx/>
              <a:buNone/>
            </a:pPr>
            <a:r>
              <a:rPr lang="es-MX" sz="2000" b="1" smtClean="0"/>
              <a:t>A)  La disposición es aplicada conforme a la letra.</a:t>
            </a:r>
          </a:p>
          <a:p>
            <a:pPr marL="533400" indent="-533400" algn="just" eaLnBrk="1" hangingPunct="1">
              <a:lnSpc>
                <a:spcPct val="90000"/>
              </a:lnSpc>
              <a:buFontTx/>
              <a:buNone/>
            </a:pPr>
            <a:endParaRPr lang="es-MX" sz="2000" b="1" smtClean="0"/>
          </a:p>
          <a:p>
            <a:pPr marL="533400" indent="-533400" algn="just" eaLnBrk="1" hangingPunct="1">
              <a:lnSpc>
                <a:spcPct val="90000"/>
              </a:lnSpc>
              <a:buFontTx/>
              <a:buNone/>
            </a:pPr>
            <a:r>
              <a:rPr lang="es-MX" sz="2000" b="1" smtClean="0"/>
              <a:t>B) La disposición es aplicada interpretándola previamente por medio de los siguientes criterios:</a:t>
            </a:r>
          </a:p>
          <a:p>
            <a:pPr marL="533400" indent="-533400" algn="just" eaLnBrk="1" hangingPunct="1">
              <a:lnSpc>
                <a:spcPct val="90000"/>
              </a:lnSpc>
              <a:buFontTx/>
              <a:buNone/>
            </a:pPr>
            <a:r>
              <a:rPr lang="es-MX" sz="2000" smtClean="0"/>
              <a:t>	a) Criterio gramatical.</a:t>
            </a:r>
          </a:p>
          <a:p>
            <a:pPr marL="533400" indent="-533400" algn="just" eaLnBrk="1" hangingPunct="1">
              <a:lnSpc>
                <a:spcPct val="90000"/>
              </a:lnSpc>
              <a:buFontTx/>
              <a:buNone/>
            </a:pPr>
            <a:r>
              <a:rPr lang="es-MX" sz="2000" smtClean="0"/>
              <a:t>	b) Criterio sistemático.</a:t>
            </a:r>
          </a:p>
          <a:p>
            <a:pPr marL="533400" indent="-533400" algn="just" eaLnBrk="1" hangingPunct="1">
              <a:lnSpc>
                <a:spcPct val="90000"/>
              </a:lnSpc>
              <a:buFontTx/>
              <a:buNone/>
            </a:pPr>
            <a:r>
              <a:rPr lang="es-MX" sz="2000" smtClean="0"/>
              <a:t>	c) Criterio funcional.</a:t>
            </a:r>
          </a:p>
          <a:p>
            <a:pPr marL="533400" indent="-533400" algn="just" eaLnBrk="1" hangingPunct="1">
              <a:lnSpc>
                <a:spcPct val="90000"/>
              </a:lnSpc>
              <a:buFontTx/>
              <a:buNone/>
            </a:pPr>
            <a:endParaRPr lang="es-MX" sz="2000" b="1" smtClean="0"/>
          </a:p>
          <a:p>
            <a:pPr marL="533400" indent="-533400" algn="just" eaLnBrk="1" hangingPunct="1">
              <a:lnSpc>
                <a:spcPct val="90000"/>
              </a:lnSpc>
              <a:buFontTx/>
              <a:buNone/>
            </a:pPr>
            <a:r>
              <a:rPr lang="es-MX" sz="2000" b="1" smtClean="0"/>
              <a:t>C)  Falta disposición expresa (ley) aplicable:</a:t>
            </a:r>
          </a:p>
          <a:p>
            <a:pPr marL="533400" indent="-533400" algn="just" eaLnBrk="1" hangingPunct="1">
              <a:lnSpc>
                <a:spcPct val="90000"/>
              </a:lnSpc>
              <a:buFontTx/>
              <a:buNone/>
            </a:pPr>
            <a:r>
              <a:rPr lang="es-MX" sz="2000" smtClean="0"/>
              <a:t>	a) Principios generales del Derecho.</a:t>
            </a:r>
          </a:p>
          <a:p>
            <a:pPr marL="533400" indent="-533400" algn="just" eaLnBrk="1" hangingPunct="1">
              <a:lnSpc>
                <a:spcPct val="90000"/>
              </a:lnSpc>
              <a:buFontTx/>
              <a:buNone/>
            </a:pPr>
            <a:r>
              <a:rPr lang="es-MX" sz="2000" smtClean="0"/>
              <a:t>	b) Analogía.</a:t>
            </a:r>
          </a:p>
          <a:p>
            <a:pPr marL="533400" indent="-533400" algn="just" eaLnBrk="1" hangingPunct="1">
              <a:lnSpc>
                <a:spcPct val="90000"/>
              </a:lnSpc>
              <a:buFontTx/>
              <a:buNone/>
            </a:pPr>
            <a:r>
              <a:rPr lang="es-MX" sz="2000" smtClean="0"/>
              <a:t>	c) Mayoría de razón</a:t>
            </a:r>
            <a:endParaRPr lang="es-ES" sz="2000" smtClean="0"/>
          </a:p>
        </p:txBody>
      </p:sp>
      <p:sp>
        <p:nvSpPr>
          <p:cNvPr id="62466" name="Rectangle 3"/>
          <p:cNvSpPr>
            <a:spLocks noGrp="1" noChangeArrowheads="1"/>
          </p:cNvSpPr>
          <p:nvPr>
            <p:ph type="title"/>
          </p:nvPr>
        </p:nvSpPr>
        <p:spPr bwMode="auto">
          <a:xfrm>
            <a:off x="539750" y="83661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defTabSz="336550" eaLnBrk="1" hangingPunct="1"/>
            <a:r>
              <a:rPr lang="es-ES" sz="2400" b="1" smtClean="0">
                <a:solidFill>
                  <a:schemeClr val="tx1"/>
                </a:solidFill>
              </a:rPr>
              <a:t>Normas </a:t>
            </a:r>
            <a:r>
              <a:rPr lang="es-ES" sz="2400" b="1" i="1" smtClean="0">
                <a:solidFill>
                  <a:schemeClr val="tx1"/>
                </a:solidFill>
              </a:rPr>
              <a:t>generales</a:t>
            </a:r>
            <a:r>
              <a:rPr lang="es-ES" sz="2400" b="1" smtClean="0">
                <a:solidFill>
                  <a:schemeClr val="tx1"/>
                </a:solidFill>
              </a:rPr>
              <a:t> sobre la interpretación</a:t>
            </a:r>
            <a:br>
              <a:rPr lang="es-ES" sz="2400" b="1" smtClean="0">
                <a:solidFill>
                  <a:schemeClr val="tx1"/>
                </a:solidFill>
              </a:rPr>
            </a:br>
            <a:r>
              <a:rPr lang="es-ES" sz="2400" b="1" smtClean="0">
                <a:solidFill>
                  <a:schemeClr val="tx1"/>
                </a:solidFill>
              </a:rPr>
              <a:t>en materia electoral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ChangeArrowheads="1"/>
          </p:cNvSpPr>
          <p:nvPr>
            <p:ph type="body" idx="1"/>
          </p:nvPr>
        </p:nvSpPr>
        <p:spPr bwMode="auto">
          <a:xfrm>
            <a:off x="457200" y="1143000"/>
            <a:ext cx="8229600"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buFontTx/>
              <a:buNone/>
            </a:pPr>
            <a:r>
              <a:rPr lang="es-MX" sz="2400" b="1" smtClean="0"/>
              <a:t>¿Cuándo hay que aplicar la disposición conforme a la letra y cuándo conforme a su interpretación?</a:t>
            </a:r>
          </a:p>
          <a:p>
            <a:pPr eaLnBrk="1" hangingPunct="1">
              <a:lnSpc>
                <a:spcPct val="90000"/>
              </a:lnSpc>
              <a:buFontTx/>
              <a:buNone/>
            </a:pPr>
            <a:endParaRPr lang="es-MX" sz="2400" smtClean="0"/>
          </a:p>
          <a:p>
            <a:pPr eaLnBrk="1" hangingPunct="1">
              <a:lnSpc>
                <a:spcPct val="90000"/>
              </a:lnSpc>
              <a:buFontTx/>
              <a:buNone/>
            </a:pPr>
            <a:r>
              <a:rPr lang="es-MX" sz="2400" b="1" smtClean="0"/>
              <a:t>¿Si la letra es satisfactoria no debe interpretarse?</a:t>
            </a:r>
          </a:p>
          <a:p>
            <a:pPr eaLnBrk="1" hangingPunct="1">
              <a:lnSpc>
                <a:spcPct val="90000"/>
              </a:lnSpc>
              <a:buFontTx/>
              <a:buNone/>
            </a:pPr>
            <a:endParaRPr lang="es-MX" sz="2400" b="1" smtClean="0"/>
          </a:p>
          <a:p>
            <a:pPr eaLnBrk="1" hangingPunct="1">
              <a:lnSpc>
                <a:spcPct val="90000"/>
              </a:lnSpc>
              <a:buFontTx/>
              <a:buNone/>
            </a:pPr>
            <a:r>
              <a:rPr lang="es-MX" sz="2400" b="1" smtClean="0"/>
              <a:t>¿Dar un significado a la letra es interpretar?</a:t>
            </a:r>
          </a:p>
          <a:p>
            <a:pPr eaLnBrk="1" hangingPunct="1">
              <a:lnSpc>
                <a:spcPct val="90000"/>
              </a:lnSpc>
              <a:buFontTx/>
              <a:buNone/>
            </a:pPr>
            <a:endParaRPr lang="es-MX" sz="2400" b="1" smtClean="0"/>
          </a:p>
          <a:p>
            <a:pPr eaLnBrk="1" hangingPunct="1">
              <a:lnSpc>
                <a:spcPct val="90000"/>
              </a:lnSpc>
              <a:buFontTx/>
              <a:buNone/>
            </a:pPr>
            <a:r>
              <a:rPr lang="es-MX" sz="2400" b="1" smtClean="0"/>
              <a:t>¿Puede saberse si el significado literal es satisfactorio sin la previa interpretación del texto?</a:t>
            </a:r>
          </a:p>
          <a:p>
            <a:pPr eaLnBrk="1" hangingPunct="1">
              <a:lnSpc>
                <a:spcPct val="90000"/>
              </a:lnSpc>
              <a:buFontTx/>
              <a:buNone/>
            </a:pPr>
            <a:endParaRPr lang="es-MX" sz="2400" b="1" smtClean="0"/>
          </a:p>
          <a:p>
            <a:pPr eaLnBrk="1" hangingPunct="1">
              <a:lnSpc>
                <a:spcPct val="90000"/>
              </a:lnSpc>
              <a:buFontTx/>
              <a:buNone/>
            </a:pPr>
            <a:r>
              <a:rPr lang="es-MX" sz="2400" b="1" smtClean="0"/>
              <a:t>¿Existen textos claros u oscuros en sí mismos?</a:t>
            </a:r>
          </a:p>
          <a:p>
            <a:pPr eaLnBrk="1" hangingPunct="1">
              <a:lnSpc>
                <a:spcPct val="90000"/>
              </a:lnSpc>
            </a:pPr>
            <a:endParaRPr lang="es-ES" sz="20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3"/>
          <p:cNvSpPr>
            <a:spLocks noChangeArrowheads="1"/>
          </p:cNvSpPr>
          <p:nvPr>
            <p:ph type="body" idx="1"/>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lnSpc>
                <a:spcPct val="90000"/>
              </a:lnSpc>
              <a:buFontTx/>
              <a:buNone/>
            </a:pPr>
            <a:r>
              <a:rPr lang="es-ES" sz="2000" b="1" smtClean="0"/>
              <a:t>¿Estos criterios de aplicación, interpretación e integración son utilizables para su propia aplicación, interpretación e integración?</a:t>
            </a:r>
            <a:endParaRPr lang="es-MX" sz="2000" b="1" smtClean="0"/>
          </a:p>
          <a:p>
            <a:pPr algn="just" eaLnBrk="1" hangingPunct="1">
              <a:lnSpc>
                <a:spcPct val="90000"/>
              </a:lnSpc>
              <a:buFontTx/>
              <a:buNone/>
            </a:pPr>
            <a:endParaRPr lang="es-MX" sz="2000" b="1" smtClean="0"/>
          </a:p>
          <a:p>
            <a:pPr algn="just" eaLnBrk="1" hangingPunct="1">
              <a:lnSpc>
                <a:spcPct val="90000"/>
              </a:lnSpc>
              <a:buFontTx/>
              <a:buNone/>
            </a:pPr>
            <a:r>
              <a:rPr lang="es-MX" sz="2000" b="1" smtClean="0"/>
              <a:t>Ante la insuficiencia de la letra, ¿para la interpretación e integración de los arts. 14 de la CPEUM, 2 del COFIPE y 3.2 de la LGSMIME debe acudirse a los criterios que ellos establecen?:</a:t>
            </a:r>
          </a:p>
          <a:p>
            <a:pPr eaLnBrk="1" hangingPunct="1">
              <a:lnSpc>
                <a:spcPct val="90000"/>
              </a:lnSpc>
              <a:buFontTx/>
              <a:buNone/>
            </a:pPr>
            <a:r>
              <a:rPr lang="es-MX" sz="2000" b="1" smtClean="0"/>
              <a:t>	</a:t>
            </a:r>
          </a:p>
          <a:p>
            <a:pPr eaLnBrk="1" hangingPunct="1">
              <a:lnSpc>
                <a:spcPct val="90000"/>
              </a:lnSpc>
              <a:buFontTx/>
              <a:buNone/>
            </a:pPr>
            <a:r>
              <a:rPr lang="es-MX" sz="2000" b="1" smtClean="0"/>
              <a:t>				1. El criterio gramatical.</a:t>
            </a:r>
          </a:p>
          <a:p>
            <a:pPr eaLnBrk="1" hangingPunct="1">
              <a:lnSpc>
                <a:spcPct val="90000"/>
              </a:lnSpc>
              <a:buFontTx/>
              <a:buNone/>
            </a:pPr>
            <a:r>
              <a:rPr lang="es-MX" sz="2000" b="1" smtClean="0"/>
              <a:t>				2. El criterio sistemático.</a:t>
            </a:r>
          </a:p>
          <a:p>
            <a:pPr eaLnBrk="1" hangingPunct="1">
              <a:lnSpc>
                <a:spcPct val="90000"/>
              </a:lnSpc>
              <a:buFontTx/>
              <a:buNone/>
            </a:pPr>
            <a:r>
              <a:rPr lang="es-MX" sz="2000" b="1" smtClean="0"/>
              <a:t>				3. El criterio funcional.</a:t>
            </a:r>
          </a:p>
          <a:p>
            <a:pPr eaLnBrk="1" hangingPunct="1">
              <a:lnSpc>
                <a:spcPct val="90000"/>
              </a:lnSpc>
              <a:buFontTx/>
              <a:buNone/>
            </a:pPr>
            <a:r>
              <a:rPr lang="es-MX" sz="2000" b="1" smtClean="0"/>
              <a:t>				4. Los principios generales del derecho.</a:t>
            </a:r>
          </a:p>
          <a:p>
            <a:pPr eaLnBrk="1" hangingPunct="1">
              <a:lnSpc>
                <a:spcPct val="90000"/>
              </a:lnSpc>
              <a:buFontTx/>
              <a:buNone/>
            </a:pPr>
            <a:r>
              <a:rPr lang="es-MX" sz="2000" b="1" smtClean="0"/>
              <a:t>				5. La analogía.</a:t>
            </a:r>
          </a:p>
          <a:p>
            <a:pPr eaLnBrk="1" hangingPunct="1">
              <a:lnSpc>
                <a:spcPct val="90000"/>
              </a:lnSpc>
              <a:buFontTx/>
              <a:buNone/>
            </a:pPr>
            <a:r>
              <a:rPr lang="es-MX" sz="2000" b="1" smtClean="0"/>
              <a:t>				6. La mayoría de razón</a:t>
            </a:r>
            <a:r>
              <a:rPr lang="es-MX" sz="2400" b="1" smtClean="0"/>
              <a:t>.</a:t>
            </a:r>
          </a:p>
          <a:p>
            <a:pPr eaLnBrk="1" hangingPunct="1">
              <a:lnSpc>
                <a:spcPct val="90000"/>
              </a:lnSpc>
              <a:buFontTx/>
              <a:buNone/>
            </a:pPr>
            <a:endParaRPr lang="es-ES" sz="2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0" y="6021388"/>
            <a:ext cx="9144000" cy="836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2000" b="1">
              <a:solidFill>
                <a:srgbClr val="FFFFFF"/>
              </a:solidFill>
              <a:ea typeface="ＭＳ Ｐゴシック" pitchFamily="1" charset="-128"/>
            </a:endParaRPr>
          </a:p>
        </p:txBody>
      </p:sp>
      <p:sp>
        <p:nvSpPr>
          <p:cNvPr id="68610" name="Rectangle 13"/>
          <p:cNvSpPr>
            <a:spLocks noGrp="1" noChangeArrowheads="1"/>
          </p:cNvSpPr>
          <p:nvPr>
            <p:ph type="ctrTitle" idx="4294967295"/>
          </p:nvPr>
        </p:nvSpPr>
        <p:spPr bwMode="auto">
          <a:xfrm>
            <a:off x="684213" y="2852738"/>
            <a:ext cx="7772400" cy="1152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s-MX" sz="4000" smtClean="0">
                <a:solidFill>
                  <a:srgbClr val="660033"/>
                </a:solidFill>
              </a:rPr>
              <a:t>Criterio gramatical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ChangeArrowheads="1"/>
          </p:cNvSpPr>
          <p:nvPr/>
        </p:nvSpPr>
        <p:spPr bwMode="auto">
          <a:xfrm>
            <a:off x="4067175" y="376238"/>
            <a:ext cx="4991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Criterio gramatical</a:t>
            </a:r>
            <a:endParaRPr lang="es-ES" b="1"/>
          </a:p>
        </p:txBody>
      </p:sp>
      <p:sp>
        <p:nvSpPr>
          <p:cNvPr id="21507" name="AutoShape 34"/>
          <p:cNvSpPr>
            <a:spLocks noChangeArrowheads="1"/>
          </p:cNvSpPr>
          <p:nvPr/>
        </p:nvSpPr>
        <p:spPr bwMode="auto">
          <a:xfrm>
            <a:off x="3181350" y="1123950"/>
            <a:ext cx="2790825" cy="996950"/>
          </a:xfrm>
          <a:prstGeom prst="roundRect">
            <a:avLst>
              <a:gd name="adj" fmla="val 16667"/>
            </a:avLst>
          </a:prstGeom>
          <a:solidFill>
            <a:schemeClr val="bg1">
              <a:lumMod val="95000"/>
              <a:alpha val="63000"/>
            </a:schemeClr>
          </a:solidFill>
          <a:ln w="22225" algn="ctr">
            <a:solidFill>
              <a:srgbClr val="660033"/>
            </a:solidFill>
            <a:round/>
            <a:headEnd/>
            <a:tailEnd/>
          </a:ln>
        </p:spPr>
        <p:txBody>
          <a:bodyPr>
            <a:spAutoFit/>
          </a:bodyPr>
          <a:lstStyle/>
          <a:p>
            <a:pPr algn="ctr">
              <a:defRPr/>
            </a:pPr>
            <a:endParaRPr lang="es-MX" sz="1600" b="1">
              <a:latin typeface="Arial" charset="0"/>
              <a:ea typeface="ＭＳ Ｐゴシック" pitchFamily="1" charset="-128"/>
            </a:endParaRPr>
          </a:p>
          <a:p>
            <a:pPr algn="ctr">
              <a:defRPr/>
            </a:pPr>
            <a:r>
              <a:rPr lang="es-MX" sz="2000" b="1">
                <a:latin typeface="Arial" charset="0"/>
                <a:ea typeface="ＭＳ Ｐゴシック" pitchFamily="1" charset="-128"/>
              </a:rPr>
              <a:t>Gramatical</a:t>
            </a:r>
          </a:p>
          <a:p>
            <a:pPr algn="ctr">
              <a:defRPr/>
            </a:pPr>
            <a:endParaRPr lang="es-MX" sz="1600" b="1">
              <a:latin typeface="Arial" charset="0"/>
              <a:ea typeface="ＭＳ Ｐゴシック" pitchFamily="1" charset="-128"/>
            </a:endParaRPr>
          </a:p>
        </p:txBody>
      </p:sp>
      <p:sp>
        <p:nvSpPr>
          <p:cNvPr id="70659" name="AutoShape 35"/>
          <p:cNvSpPr>
            <a:spLocks noChangeArrowheads="1"/>
          </p:cNvSpPr>
          <p:nvPr/>
        </p:nvSpPr>
        <p:spPr bwMode="auto">
          <a:xfrm>
            <a:off x="911225" y="2638425"/>
            <a:ext cx="7319963" cy="3021013"/>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2000"/>
              <a:t>Consiste en precisar el significado del lenguaje legal empleado en determinado precepto jurídico, cuando genera dudas o produce confusiones, ya sea porque alguno o algunos de los términos empleados por el legislador, </a:t>
            </a:r>
            <a:r>
              <a:rPr lang="es-MX" sz="2000" b="1"/>
              <a:t>no se encuentran definidos dentro de un contexto normativo</a:t>
            </a:r>
            <a:r>
              <a:rPr lang="es-MX" sz="2000"/>
              <a:t>, o bien, porque </a:t>
            </a:r>
            <a:r>
              <a:rPr lang="es-MX" sz="2000" b="1"/>
              <a:t>los vocablos utilizados tienen diversos significados.</a:t>
            </a:r>
          </a:p>
          <a:p>
            <a:pPr algn="just" eaLnBrk="1" hangingPunct="1"/>
            <a:endParaRPr lang="es-MX" sz="2000"/>
          </a:p>
          <a:p>
            <a:pPr algn="r" eaLnBrk="1" hangingPunct="1"/>
            <a:r>
              <a:rPr lang="es-MX" sz="1200"/>
              <a:t>Caso Hank Rhon, SUP-JDC-695/2007 </a:t>
            </a:r>
          </a:p>
        </p:txBody>
      </p:sp>
      <p:sp>
        <p:nvSpPr>
          <p:cNvPr id="70660" name="Line 13"/>
          <p:cNvSpPr>
            <a:spLocks noChangeShapeType="1"/>
          </p:cNvSpPr>
          <p:nvPr/>
        </p:nvSpPr>
        <p:spPr bwMode="auto">
          <a:xfrm rot="10800000" flipH="1">
            <a:off x="4572000" y="2133600"/>
            <a:ext cx="0" cy="503238"/>
          </a:xfrm>
          <a:prstGeom prst="line">
            <a:avLst/>
          </a:prstGeom>
          <a:noFill/>
          <a:ln w="22225">
            <a:solidFill>
              <a:srgbClr val="56072F"/>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es-MX"/>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0" y="5976938"/>
            <a:ext cx="9144000" cy="90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2000" b="1">
              <a:solidFill>
                <a:srgbClr val="FFFFFF"/>
              </a:solidFill>
              <a:ea typeface="ＭＳ Ｐゴシック" pitchFamily="1" charset="-128"/>
            </a:endParaRPr>
          </a:p>
        </p:txBody>
      </p:sp>
      <p:sp>
        <p:nvSpPr>
          <p:cNvPr id="71682" name="Rectangle 2"/>
          <p:cNvSpPr>
            <a:spLocks noChangeArrowheads="1"/>
          </p:cNvSpPr>
          <p:nvPr/>
        </p:nvSpPr>
        <p:spPr bwMode="auto">
          <a:xfrm>
            <a:off x="1547813" y="376238"/>
            <a:ext cx="7489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El criterio gramatical y los problemas del lenguaje</a:t>
            </a:r>
            <a:endParaRPr lang="es-ES" b="1"/>
          </a:p>
        </p:txBody>
      </p:sp>
      <p:sp>
        <p:nvSpPr>
          <p:cNvPr id="21507" name="AutoShape 34"/>
          <p:cNvSpPr>
            <a:spLocks noChangeArrowheads="1"/>
          </p:cNvSpPr>
          <p:nvPr/>
        </p:nvSpPr>
        <p:spPr bwMode="auto">
          <a:xfrm>
            <a:off x="898525" y="1054100"/>
            <a:ext cx="2089150" cy="1333500"/>
          </a:xfrm>
          <a:prstGeom prst="roundRect">
            <a:avLst>
              <a:gd name="adj" fmla="val 16667"/>
            </a:avLst>
          </a:prstGeom>
          <a:solidFill>
            <a:schemeClr val="bg1">
              <a:lumMod val="95000"/>
              <a:alpha val="63000"/>
            </a:schemeClr>
          </a:solidFill>
          <a:ln w="22225" algn="ctr">
            <a:solidFill>
              <a:srgbClr val="660033"/>
            </a:solidFill>
            <a:round/>
            <a:headEnd/>
            <a:tailEnd/>
          </a:ln>
        </p:spPr>
        <p:txBody>
          <a:bodyPr>
            <a:spAutoFit/>
          </a:bodyPr>
          <a:lstStyle/>
          <a:p>
            <a:pPr algn="ctr">
              <a:defRPr/>
            </a:pPr>
            <a:endParaRPr lang="es-MX" sz="1600" b="1">
              <a:latin typeface="Arial" charset="0"/>
              <a:ea typeface="ＭＳ Ｐゴシック" pitchFamily="1" charset="-128"/>
            </a:endParaRPr>
          </a:p>
          <a:p>
            <a:pPr algn="ctr">
              <a:defRPr/>
            </a:pPr>
            <a:r>
              <a:rPr lang="es-MX" sz="2000" b="1">
                <a:latin typeface="Arial" charset="0"/>
                <a:ea typeface="ＭＳ Ｐゴシック" pitchFamily="1" charset="-128"/>
              </a:rPr>
              <a:t>Corriente formalista</a:t>
            </a:r>
          </a:p>
          <a:p>
            <a:pPr algn="ctr">
              <a:defRPr/>
            </a:pPr>
            <a:endParaRPr lang="es-MX" sz="1600" b="1">
              <a:latin typeface="Arial" charset="0"/>
              <a:ea typeface="ＭＳ Ｐゴシック" pitchFamily="1" charset="-128"/>
            </a:endParaRPr>
          </a:p>
        </p:txBody>
      </p:sp>
      <p:sp>
        <p:nvSpPr>
          <p:cNvPr id="71684" name="AutoShape 35"/>
          <p:cNvSpPr>
            <a:spLocks noChangeArrowheads="1"/>
          </p:cNvSpPr>
          <p:nvPr/>
        </p:nvSpPr>
        <p:spPr bwMode="auto">
          <a:xfrm>
            <a:off x="5680075" y="3778250"/>
            <a:ext cx="1858963" cy="420688"/>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Ambigüedad</a:t>
            </a:r>
            <a:endParaRPr lang="es-MX" sz="1200" b="1"/>
          </a:p>
        </p:txBody>
      </p:sp>
      <p:sp>
        <p:nvSpPr>
          <p:cNvPr id="71685" name="AutoShape 34"/>
          <p:cNvSpPr>
            <a:spLocks noChangeArrowheads="1"/>
          </p:cNvSpPr>
          <p:nvPr/>
        </p:nvSpPr>
        <p:spPr bwMode="auto">
          <a:xfrm>
            <a:off x="3635375" y="1349375"/>
            <a:ext cx="4465638" cy="790575"/>
          </a:xfrm>
          <a:prstGeom prst="roundRect">
            <a:avLst>
              <a:gd name="adj" fmla="val 16667"/>
            </a:avLst>
          </a:prstGeom>
          <a:solidFill>
            <a:srgbClr val="D1BDC3">
              <a:alpha val="63136"/>
            </a:srgbClr>
          </a:solidFill>
          <a:ln w="22225">
            <a:solidFill>
              <a:srgbClr val="660033"/>
            </a:solidFill>
            <a:round/>
            <a:headEnd/>
            <a:tailEnd/>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2000"/>
              <a:t>El lenguaje por regla general y por lógica tiene un significado concreto</a:t>
            </a:r>
            <a:endParaRPr lang="es-MX" sz="1600"/>
          </a:p>
        </p:txBody>
      </p:sp>
      <p:sp>
        <p:nvSpPr>
          <p:cNvPr id="71686" name="AutoShape 34"/>
          <p:cNvSpPr>
            <a:spLocks noChangeArrowheads="1"/>
          </p:cNvSpPr>
          <p:nvPr/>
        </p:nvSpPr>
        <p:spPr bwMode="auto">
          <a:xfrm>
            <a:off x="3851275" y="2565400"/>
            <a:ext cx="4033838" cy="454025"/>
          </a:xfrm>
          <a:prstGeom prst="roundRect">
            <a:avLst>
              <a:gd name="adj" fmla="val 16667"/>
            </a:avLst>
          </a:prstGeom>
          <a:solidFill>
            <a:srgbClr val="D1BDC3">
              <a:alpha val="63136"/>
            </a:srgbClr>
          </a:solidFill>
          <a:ln w="22225">
            <a:solidFill>
              <a:srgbClr val="660033"/>
            </a:solidFill>
            <a:round/>
            <a:headEnd/>
            <a:tailEnd/>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2000"/>
              <a:t>Con excepción de problemas de: </a:t>
            </a:r>
          </a:p>
        </p:txBody>
      </p:sp>
      <p:sp>
        <p:nvSpPr>
          <p:cNvPr id="71687" name="AutoShape 35"/>
          <p:cNvSpPr>
            <a:spLocks noChangeArrowheads="1"/>
          </p:cNvSpPr>
          <p:nvPr/>
        </p:nvSpPr>
        <p:spPr bwMode="auto">
          <a:xfrm>
            <a:off x="4500563" y="4365625"/>
            <a:ext cx="4248150" cy="209550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b="1"/>
              <a:t>Semántica</a:t>
            </a:r>
            <a:r>
              <a:rPr lang="es-MX" sz="1600"/>
              <a:t>: Cuándo una palabra tiene diferentes significados. Por ejemplo: </a:t>
            </a:r>
            <a:r>
              <a:rPr lang="es-MX" sz="1600" u="sng"/>
              <a:t>pueblo, exhibir, prerrogativa</a:t>
            </a:r>
            <a:r>
              <a:rPr lang="es-MX" sz="1600"/>
              <a:t>, etc.</a:t>
            </a:r>
          </a:p>
          <a:p>
            <a:pPr eaLnBrk="1" hangingPunct="1"/>
            <a:endParaRPr lang="es-MX" sz="500"/>
          </a:p>
          <a:p>
            <a:pPr eaLnBrk="1" hangingPunct="1"/>
            <a:r>
              <a:rPr lang="es-MX" sz="1600" b="1"/>
              <a:t>Sintáctica:</a:t>
            </a:r>
            <a:r>
              <a:rPr lang="es-MX" sz="1600"/>
              <a:t> Es la indeterminación sobre el sentido de un enunciado, por el uso de términos que juntan o separan ideas, por ejemplo:  </a:t>
            </a:r>
            <a:r>
              <a:rPr lang="es-MX" sz="1600" u="sng"/>
              <a:t>y/o, esta, estos, mismos.</a:t>
            </a:r>
            <a:r>
              <a:rPr lang="es-MX" sz="1600"/>
              <a:t> etc.</a:t>
            </a:r>
            <a:endParaRPr lang="es-MX" sz="1400" u="sng"/>
          </a:p>
        </p:txBody>
      </p:sp>
      <p:sp>
        <p:nvSpPr>
          <p:cNvPr id="71688" name="AutoShape 35"/>
          <p:cNvSpPr>
            <a:spLocks noChangeArrowheads="1"/>
          </p:cNvSpPr>
          <p:nvPr/>
        </p:nvSpPr>
        <p:spPr bwMode="auto">
          <a:xfrm>
            <a:off x="468313" y="4368800"/>
            <a:ext cx="3673475" cy="201295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Se presenta cuando no pueden identificarse las propiedades, condiciones o características necesarias para establecer el significado o contendido de un término, por ejemplo: </a:t>
            </a:r>
            <a:r>
              <a:rPr lang="es-MX" sz="1600" u="sng"/>
              <a:t>denostar, leve, grave, democracia, honor, </a:t>
            </a:r>
            <a:r>
              <a:rPr lang="es-MX" sz="1600"/>
              <a:t>etc.</a:t>
            </a:r>
            <a:endParaRPr lang="es-MX" sz="1400"/>
          </a:p>
        </p:txBody>
      </p:sp>
      <p:sp>
        <p:nvSpPr>
          <p:cNvPr id="71689" name="AutoShape 35"/>
          <p:cNvSpPr>
            <a:spLocks noChangeArrowheads="1"/>
          </p:cNvSpPr>
          <p:nvPr/>
        </p:nvSpPr>
        <p:spPr bwMode="auto">
          <a:xfrm>
            <a:off x="1273175" y="3789363"/>
            <a:ext cx="1858963" cy="420687"/>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Vaguedad</a:t>
            </a:r>
          </a:p>
        </p:txBody>
      </p:sp>
      <p:cxnSp>
        <p:nvCxnSpPr>
          <p:cNvPr id="71690" name="30 Conector recto de flecha"/>
          <p:cNvCxnSpPr>
            <a:cxnSpLocks noChangeShapeType="1"/>
            <a:stCxn id="71685" idx="2"/>
            <a:endCxn id="71686" idx="0"/>
          </p:cNvCxnSpPr>
          <p:nvPr/>
        </p:nvCxnSpPr>
        <p:spPr bwMode="auto">
          <a:xfrm>
            <a:off x="5868988" y="2151063"/>
            <a:ext cx="0" cy="403225"/>
          </a:xfrm>
          <a:prstGeom prst="straightConnector1">
            <a:avLst/>
          </a:prstGeom>
          <a:noFill/>
          <a:ln w="22225">
            <a:solidFill>
              <a:srgbClr val="551929"/>
            </a:solidFill>
            <a:round/>
            <a:headEnd/>
            <a:tailEnd type="arrow" w="med" len="med"/>
          </a:ln>
          <a:extLst>
            <a:ext uri="{909E8E84-426E-40DD-AFC4-6F175D3DCCD1}">
              <a14:hiddenFill xmlns:a14="http://schemas.microsoft.com/office/drawing/2010/main">
                <a:noFill/>
              </a14:hiddenFill>
            </a:ext>
          </a:extLst>
        </p:spPr>
      </p:cxnSp>
      <p:cxnSp>
        <p:nvCxnSpPr>
          <p:cNvPr id="71691" name="34 Conector angular"/>
          <p:cNvCxnSpPr>
            <a:cxnSpLocks noChangeShapeType="1"/>
            <a:stCxn id="71686" idx="2"/>
            <a:endCxn id="71689" idx="0"/>
          </p:cNvCxnSpPr>
          <p:nvPr/>
        </p:nvCxnSpPr>
        <p:spPr bwMode="auto">
          <a:xfrm rot="5400000">
            <a:off x="3662363" y="1571625"/>
            <a:ext cx="747712" cy="3665538"/>
          </a:xfrm>
          <a:prstGeom prst="bentConnector3">
            <a:avLst>
              <a:gd name="adj1" fmla="val 49894"/>
            </a:avLst>
          </a:prstGeom>
          <a:noFill/>
          <a:ln w="22225">
            <a:solidFill>
              <a:srgbClr val="551929"/>
            </a:solidFill>
            <a:miter lim="800000"/>
            <a:headEnd/>
            <a:tailEnd type="arrow" w="med" len="med"/>
          </a:ln>
          <a:extLst>
            <a:ext uri="{909E8E84-426E-40DD-AFC4-6F175D3DCCD1}">
              <a14:hiddenFill xmlns:a14="http://schemas.microsoft.com/office/drawing/2010/main">
                <a:noFill/>
              </a14:hiddenFill>
            </a:ext>
          </a:extLst>
        </p:spPr>
      </p:cxnSp>
      <p:cxnSp>
        <p:nvCxnSpPr>
          <p:cNvPr id="71692" name="36 Forma"/>
          <p:cNvCxnSpPr>
            <a:cxnSpLocks noChangeShapeType="1"/>
            <a:stCxn id="71686" idx="2"/>
            <a:endCxn id="71684" idx="0"/>
          </p:cNvCxnSpPr>
          <p:nvPr/>
        </p:nvCxnSpPr>
        <p:spPr bwMode="auto">
          <a:xfrm rot="16200000" flipH="1">
            <a:off x="5871369" y="3028157"/>
            <a:ext cx="736600" cy="741362"/>
          </a:xfrm>
          <a:prstGeom prst="bentConnector3">
            <a:avLst>
              <a:gd name="adj1" fmla="val 50000"/>
            </a:avLst>
          </a:prstGeom>
          <a:noFill/>
          <a:ln w="22225">
            <a:solidFill>
              <a:srgbClr val="551929"/>
            </a:solidFill>
            <a:miter lim="800000"/>
            <a:headEnd/>
            <a:tailEnd type="arrow" w="med" len="med"/>
          </a:ln>
          <a:extLst>
            <a:ext uri="{909E8E84-426E-40DD-AFC4-6F175D3DCCD1}">
              <a14:hiddenFill xmlns:a14="http://schemas.microsoft.com/office/drawing/2010/main">
                <a:noFill/>
              </a14:hiddenFill>
            </a:ext>
          </a:extLst>
        </p:spPr>
      </p:cxnSp>
      <p:cxnSp>
        <p:nvCxnSpPr>
          <p:cNvPr id="39" name="38 Conector recto de flecha"/>
          <p:cNvCxnSpPr>
            <a:stCxn id="21507" idx="3"/>
            <a:endCxn id="71685" idx="1"/>
          </p:cNvCxnSpPr>
          <p:nvPr/>
        </p:nvCxnSpPr>
        <p:spPr>
          <a:xfrm>
            <a:off x="2998788" y="1720850"/>
            <a:ext cx="625475" cy="23813"/>
          </a:xfrm>
          <a:prstGeom prst="straightConnector1">
            <a:avLst/>
          </a:prstGeom>
          <a:ln w="22225">
            <a:solidFill>
              <a:srgbClr val="551929"/>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2"/>
          <p:cNvSpPr>
            <a:spLocks noChangeArrowheads="1"/>
          </p:cNvSpPr>
          <p:nvPr/>
        </p:nvSpPr>
        <p:spPr bwMode="auto">
          <a:xfrm>
            <a:off x="2828925" y="369888"/>
            <a:ext cx="6230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gramatical</a:t>
            </a:r>
            <a:endParaRPr lang="es-ES" b="1"/>
          </a:p>
        </p:txBody>
      </p:sp>
      <p:sp>
        <p:nvSpPr>
          <p:cNvPr id="8" name="AutoShape 16"/>
          <p:cNvSpPr>
            <a:spLocks noChangeArrowheads="1"/>
          </p:cNvSpPr>
          <p:nvPr/>
        </p:nvSpPr>
        <p:spPr bwMode="auto">
          <a:xfrm>
            <a:off x="2195513" y="1047750"/>
            <a:ext cx="4752975" cy="454025"/>
          </a:xfrm>
          <a:prstGeom prst="roundRect">
            <a:avLst>
              <a:gd name="adj" fmla="val 16667"/>
            </a:avLst>
          </a:prstGeom>
          <a:solidFill>
            <a:schemeClr val="bg1">
              <a:lumMod val="85000"/>
              <a:alpha val="54000"/>
            </a:schemeClr>
          </a:solidFill>
          <a:ln w="22225" algn="ctr">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2000" b="1"/>
              <a:t>1. Interpretación literal o semántica</a:t>
            </a:r>
            <a:endParaRPr lang="es-ES" sz="1000"/>
          </a:p>
        </p:txBody>
      </p:sp>
      <p:sp>
        <p:nvSpPr>
          <p:cNvPr id="72707" name="AutoShape 35"/>
          <p:cNvSpPr>
            <a:spLocks noChangeArrowheads="1"/>
          </p:cNvSpPr>
          <p:nvPr/>
        </p:nvSpPr>
        <p:spPr bwMode="auto">
          <a:xfrm>
            <a:off x="1187450" y="1700213"/>
            <a:ext cx="6840538" cy="72390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800"/>
              <a:t>Consiste en establecer el significado o sentido en que debe ser entendida una palabra, frase o concepto en un dispositivo legal.</a:t>
            </a:r>
            <a:endParaRPr lang="es-MX" sz="1200"/>
          </a:p>
        </p:txBody>
      </p:sp>
      <p:sp>
        <p:nvSpPr>
          <p:cNvPr id="72708" name="Rectangle 2"/>
          <p:cNvSpPr>
            <a:spLocks noChangeArrowheads="1"/>
          </p:cNvSpPr>
          <p:nvPr/>
        </p:nvSpPr>
        <p:spPr bwMode="auto">
          <a:xfrm>
            <a:off x="900113" y="2751138"/>
            <a:ext cx="741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2000" b="1"/>
              <a:t>¿Cómo realizar una interpretación literal o semántica?</a:t>
            </a:r>
          </a:p>
        </p:txBody>
      </p:sp>
      <p:sp>
        <p:nvSpPr>
          <p:cNvPr id="7" name="AutoShape 35"/>
          <p:cNvSpPr>
            <a:spLocks noChangeArrowheads="1"/>
          </p:cNvSpPr>
          <p:nvPr/>
        </p:nvSpPr>
        <p:spPr bwMode="auto">
          <a:xfrm>
            <a:off x="427038" y="4365625"/>
            <a:ext cx="2344737" cy="657225"/>
          </a:xfrm>
          <a:prstGeom prst="roundRect">
            <a:avLst>
              <a:gd name="adj" fmla="val 16667"/>
            </a:avLst>
          </a:prstGeom>
          <a:solidFill>
            <a:schemeClr val="bg1">
              <a:lumMod val="95000"/>
            </a:schemeClr>
          </a:solidFill>
          <a:ln w="22225" algn="ctr">
            <a:solidFill>
              <a:srgbClr val="660033"/>
            </a:solidFill>
            <a:round/>
            <a:headEnd/>
            <a:tailEnd/>
          </a:ln>
        </p:spPr>
        <p:txBody>
          <a:bodyPr>
            <a:spAutoFit/>
          </a:bodyPr>
          <a:lstStyle/>
          <a:p>
            <a:pPr algn="ctr">
              <a:defRPr/>
            </a:pPr>
            <a:r>
              <a:rPr lang="es-MX" sz="1600">
                <a:latin typeface="Arial" charset="0"/>
                <a:ea typeface="ＭＳ Ｐゴシック" pitchFamily="1" charset="-128"/>
              </a:rPr>
              <a:t>Democracia</a:t>
            </a:r>
          </a:p>
          <a:p>
            <a:pPr algn="ctr">
              <a:defRPr/>
            </a:pPr>
            <a:r>
              <a:rPr lang="es-MX" sz="1600">
                <a:latin typeface="Arial" charset="0"/>
                <a:ea typeface="ＭＳ Ｐゴシック" pitchFamily="1" charset="-128"/>
              </a:rPr>
              <a:t>SUP-JDC-21/2002</a:t>
            </a:r>
          </a:p>
        </p:txBody>
      </p:sp>
      <p:sp>
        <p:nvSpPr>
          <p:cNvPr id="72710" name="13 Rectángulo"/>
          <p:cNvSpPr>
            <a:spLocks noChangeArrowheads="1"/>
          </p:cNvSpPr>
          <p:nvPr/>
        </p:nvSpPr>
        <p:spPr bwMode="auto">
          <a:xfrm>
            <a:off x="3203575" y="3357563"/>
            <a:ext cx="5472113"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buFont typeface="Arial" panose="020B0604020202020204" pitchFamily="34" charset="0"/>
              <a:buChar char="•"/>
            </a:pPr>
            <a:r>
              <a:rPr lang="es-MX" sz="1800"/>
              <a:t>Acudir a la fuente general del idioma (RAE), así como a las reglas de puntuación, de ser el caso.</a:t>
            </a:r>
          </a:p>
          <a:p>
            <a:pPr eaLnBrk="1" hangingPunct="1">
              <a:buFont typeface="Arial" panose="020B0604020202020204" pitchFamily="34" charset="0"/>
              <a:buChar char="•"/>
            </a:pPr>
            <a:r>
              <a:rPr lang="es-MX" sz="1800"/>
              <a:t>Precisar el contexto en qué se aplica el término en duda</a:t>
            </a:r>
          </a:p>
          <a:p>
            <a:pPr eaLnBrk="1" hangingPunct="1">
              <a:buFont typeface="Arial" panose="020B0604020202020204" pitchFamily="34" charset="0"/>
              <a:buChar char="•"/>
            </a:pPr>
            <a:r>
              <a:rPr lang="es-MX" sz="1800"/>
              <a:t>De ser un término técnico acudir a la doctrina especializada, para identificar los elementos y características comunes.</a:t>
            </a:r>
          </a:p>
          <a:p>
            <a:pPr eaLnBrk="1" hangingPunct="1">
              <a:buFont typeface="Arial" panose="020B0604020202020204" pitchFamily="34" charset="0"/>
              <a:buChar char="•"/>
            </a:pPr>
            <a:r>
              <a:rPr lang="es-MX" sz="1800"/>
              <a:t>Establecer y justificar la categoría particular del término en cuestión, al tenor de los elementos y características doctrinales.</a:t>
            </a:r>
            <a:endParaRPr lang="es-MX" sz="1800" b="1"/>
          </a:p>
        </p:txBody>
      </p:sp>
      <p:sp>
        <p:nvSpPr>
          <p:cNvPr id="72711" name="AutoShape 10"/>
          <p:cNvSpPr>
            <a:spLocks/>
          </p:cNvSpPr>
          <p:nvPr/>
        </p:nvSpPr>
        <p:spPr bwMode="auto">
          <a:xfrm>
            <a:off x="2916238" y="3213100"/>
            <a:ext cx="288925" cy="3024188"/>
          </a:xfrm>
          <a:prstGeom prst="leftBrace">
            <a:avLst>
              <a:gd name="adj1" fmla="val 137089"/>
              <a:gd name="adj2" fmla="val 50000"/>
            </a:avLst>
          </a:prstGeom>
          <a:noFill/>
          <a:ln w="22225">
            <a:solidFill>
              <a:srgbClr val="55192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s-MX" sz="1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0" y="5805488"/>
            <a:ext cx="9144000" cy="1052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2000" b="1">
              <a:solidFill>
                <a:srgbClr val="FFFFFF"/>
              </a:solidFill>
              <a:ea typeface="ＭＳ Ｐゴシック" pitchFamily="1" charset="-128"/>
            </a:endParaRPr>
          </a:p>
        </p:txBody>
      </p:sp>
      <p:sp>
        <p:nvSpPr>
          <p:cNvPr id="233480" name="AutoShape 16"/>
          <p:cNvSpPr>
            <a:spLocks noChangeArrowheads="1"/>
          </p:cNvSpPr>
          <p:nvPr/>
        </p:nvSpPr>
        <p:spPr bwMode="auto">
          <a:xfrm>
            <a:off x="2411413" y="992188"/>
            <a:ext cx="4321175" cy="420687"/>
          </a:xfrm>
          <a:prstGeom prst="roundRect">
            <a:avLst>
              <a:gd name="adj" fmla="val 16667"/>
            </a:avLst>
          </a:prstGeom>
          <a:solidFill>
            <a:schemeClr val="bg1">
              <a:lumMod val="85000"/>
              <a:alpha val="54000"/>
            </a:schemeClr>
          </a:solidFill>
          <a:ln w="22225" algn="ctr">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2. Interpretación a contrario</a:t>
            </a:r>
            <a:endParaRPr lang="es-ES" sz="1800" b="1"/>
          </a:p>
        </p:txBody>
      </p:sp>
      <p:sp>
        <p:nvSpPr>
          <p:cNvPr id="73731" name="Rectangle 12"/>
          <p:cNvSpPr>
            <a:spLocks noChangeArrowheads="1"/>
          </p:cNvSpPr>
          <p:nvPr/>
        </p:nvSpPr>
        <p:spPr bwMode="auto">
          <a:xfrm>
            <a:off x="2830513" y="369888"/>
            <a:ext cx="6316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gramatical</a:t>
            </a:r>
            <a:endParaRPr lang="es-ES" b="1"/>
          </a:p>
        </p:txBody>
      </p:sp>
      <p:sp>
        <p:nvSpPr>
          <p:cNvPr id="73732" name="AutoShape 35"/>
          <p:cNvSpPr>
            <a:spLocks noChangeArrowheads="1"/>
          </p:cNvSpPr>
          <p:nvPr/>
        </p:nvSpPr>
        <p:spPr bwMode="auto">
          <a:xfrm>
            <a:off x="827088" y="1557338"/>
            <a:ext cx="7489825" cy="72390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800"/>
              <a:t>Consiste en establecer el sentido opuesto de una consecuencia jurídica prevista a un caso o supuesto no regulado.</a:t>
            </a:r>
            <a:endParaRPr lang="es-MX" sz="1200"/>
          </a:p>
        </p:txBody>
      </p:sp>
      <p:sp>
        <p:nvSpPr>
          <p:cNvPr id="73733" name="Rectangle 12"/>
          <p:cNvSpPr>
            <a:spLocks noChangeArrowheads="1"/>
          </p:cNvSpPr>
          <p:nvPr/>
        </p:nvSpPr>
        <p:spPr bwMode="auto">
          <a:xfrm>
            <a:off x="1187450" y="2492375"/>
            <a:ext cx="68405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¿Cómo se realiza la interpretación a contrario?</a:t>
            </a:r>
            <a:endParaRPr lang="es-ES" sz="1800" b="1"/>
          </a:p>
        </p:txBody>
      </p:sp>
      <p:sp>
        <p:nvSpPr>
          <p:cNvPr id="7" name="6 Rectángulo redondeado"/>
          <p:cNvSpPr/>
          <p:nvPr/>
        </p:nvSpPr>
        <p:spPr>
          <a:xfrm>
            <a:off x="2987675" y="2971800"/>
            <a:ext cx="5832475" cy="1466850"/>
          </a:xfrm>
          <a:prstGeom prst="roundRect">
            <a:avLst/>
          </a:prstGeom>
          <a:solidFill>
            <a:schemeClr val="bg1">
              <a:lumMod val="95000"/>
            </a:schemeClr>
          </a:solidFill>
          <a:ln w="19050">
            <a:solidFill>
              <a:srgbClr val="551929"/>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600" b="1"/>
              <a:t>Artículo 8 constitucional. </a:t>
            </a:r>
            <a:r>
              <a:rPr lang="es-MX" sz="1600"/>
              <a:t>Los funcionarios y empleados públicos respetarán el ejercicio del derecho de petición, siempre que ésta se formule por escrito, de manera pacífica y respetuosa; pero </a:t>
            </a:r>
            <a:r>
              <a:rPr lang="es-MX" sz="1600" u="sng"/>
              <a:t>en materia política </a:t>
            </a:r>
            <a:r>
              <a:rPr lang="es-MX" sz="1600" b="1" u="sng"/>
              <a:t>sólo</a:t>
            </a:r>
            <a:r>
              <a:rPr lang="es-MX" sz="1600" u="sng"/>
              <a:t> podrán hacer uso de ese derecho los </a:t>
            </a:r>
            <a:r>
              <a:rPr lang="es-MX" sz="1600" b="1" u="sng"/>
              <a:t>ciudadanos</a:t>
            </a:r>
            <a:r>
              <a:rPr lang="es-MX" sz="1600" u="sng"/>
              <a:t> </a:t>
            </a:r>
            <a:r>
              <a:rPr lang="es-MX" sz="1600" b="1" u="sng"/>
              <a:t>de la República.</a:t>
            </a:r>
            <a:endParaRPr lang="es-MX" sz="1600" b="1" u="sng">
              <a:solidFill>
                <a:srgbClr val="FFFFFF"/>
              </a:solidFill>
            </a:endParaRPr>
          </a:p>
        </p:txBody>
      </p:sp>
      <p:sp>
        <p:nvSpPr>
          <p:cNvPr id="73735" name="22 CuadroTexto"/>
          <p:cNvSpPr txBox="1">
            <a:spLocks noChangeArrowheads="1"/>
          </p:cNvSpPr>
          <p:nvPr/>
        </p:nvSpPr>
        <p:spPr bwMode="auto">
          <a:xfrm>
            <a:off x="395288" y="3284538"/>
            <a:ext cx="2232025" cy="835025"/>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a) Identificar la consecuencia jurídica prevista en la norma</a:t>
            </a:r>
          </a:p>
        </p:txBody>
      </p:sp>
      <p:sp>
        <p:nvSpPr>
          <p:cNvPr id="11" name="10 Rectángulo redondeado"/>
          <p:cNvSpPr/>
          <p:nvPr/>
        </p:nvSpPr>
        <p:spPr>
          <a:xfrm>
            <a:off x="2987675" y="4849813"/>
            <a:ext cx="5761038" cy="384175"/>
          </a:xfrm>
          <a:prstGeom prst="roundRect">
            <a:avLst/>
          </a:prstGeom>
          <a:solidFill>
            <a:schemeClr val="bg1">
              <a:lumMod val="95000"/>
            </a:schemeClr>
          </a:solidFill>
          <a:ln w="19050">
            <a:solidFill>
              <a:srgbClr val="551929"/>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600"/>
              <a:t>¿podrán hacer uso de ese derecho los extranjeros?</a:t>
            </a:r>
          </a:p>
        </p:txBody>
      </p:sp>
      <p:sp>
        <p:nvSpPr>
          <p:cNvPr id="73737" name="18 CuadroTexto"/>
          <p:cNvSpPr txBox="1">
            <a:spLocks noChangeArrowheads="1"/>
          </p:cNvSpPr>
          <p:nvPr/>
        </p:nvSpPr>
        <p:spPr bwMode="auto">
          <a:xfrm>
            <a:off x="395288" y="4724400"/>
            <a:ext cx="2232025" cy="590550"/>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b) Identificar el supuesto no regulado </a:t>
            </a:r>
          </a:p>
        </p:txBody>
      </p:sp>
      <p:sp>
        <p:nvSpPr>
          <p:cNvPr id="73738" name="19 CuadroTexto"/>
          <p:cNvSpPr txBox="1">
            <a:spLocks noChangeArrowheads="1"/>
          </p:cNvSpPr>
          <p:nvPr/>
        </p:nvSpPr>
        <p:spPr bwMode="auto">
          <a:xfrm>
            <a:off x="395288" y="5694363"/>
            <a:ext cx="2232025" cy="835025"/>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c) Establecer la consecuencia jurídica contraria a la  prevista</a:t>
            </a:r>
          </a:p>
        </p:txBody>
      </p:sp>
      <p:sp>
        <p:nvSpPr>
          <p:cNvPr id="15" name="14 Rectángulo redondeado"/>
          <p:cNvSpPr/>
          <p:nvPr/>
        </p:nvSpPr>
        <p:spPr>
          <a:xfrm>
            <a:off x="2987675" y="5803900"/>
            <a:ext cx="5761038" cy="654050"/>
          </a:xfrm>
          <a:prstGeom prst="roundRect">
            <a:avLst/>
          </a:prstGeom>
          <a:solidFill>
            <a:schemeClr val="bg1">
              <a:lumMod val="95000"/>
            </a:schemeClr>
          </a:solidFill>
          <a:ln w="19050">
            <a:solidFill>
              <a:srgbClr val="551929"/>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600"/>
              <a:t>en materia política </a:t>
            </a:r>
            <a:r>
              <a:rPr lang="es-MX" sz="1600" b="1"/>
              <a:t>no</a:t>
            </a:r>
            <a:r>
              <a:rPr lang="es-MX" sz="1600"/>
              <a:t> podrán hacer uso de ese derecho los </a:t>
            </a:r>
            <a:r>
              <a:rPr lang="es-MX" sz="1600" b="1"/>
              <a:t>extranjeros</a:t>
            </a:r>
            <a:r>
              <a:rPr lang="es-MX" sz="1600"/>
              <a:t>.	</a:t>
            </a:r>
          </a:p>
        </p:txBody>
      </p:sp>
      <p:cxnSp>
        <p:nvCxnSpPr>
          <p:cNvPr id="73740" name="15 Conector recto de flecha"/>
          <p:cNvCxnSpPr>
            <a:cxnSpLocks noChangeShapeType="1"/>
          </p:cNvCxnSpPr>
          <p:nvPr/>
        </p:nvCxnSpPr>
        <p:spPr bwMode="auto">
          <a:xfrm flipV="1">
            <a:off x="2627313" y="3716338"/>
            <a:ext cx="288925" cy="0"/>
          </a:xfrm>
          <a:prstGeom prst="straightConnector1">
            <a:avLst/>
          </a:prstGeom>
          <a:noFill/>
          <a:ln w="19050">
            <a:solidFill>
              <a:srgbClr val="551929"/>
            </a:solidFill>
            <a:round/>
            <a:headEnd/>
            <a:tailEnd type="arrow" w="med" len="med"/>
          </a:ln>
          <a:extLst>
            <a:ext uri="{909E8E84-426E-40DD-AFC4-6F175D3DCCD1}">
              <a14:hiddenFill xmlns:a14="http://schemas.microsoft.com/office/drawing/2010/main">
                <a:noFill/>
              </a14:hiddenFill>
            </a:ext>
          </a:extLst>
        </p:spPr>
      </p:cxnSp>
      <p:cxnSp>
        <p:nvCxnSpPr>
          <p:cNvPr id="73741" name="18 Conector recto de flecha"/>
          <p:cNvCxnSpPr>
            <a:cxnSpLocks noChangeShapeType="1"/>
          </p:cNvCxnSpPr>
          <p:nvPr/>
        </p:nvCxnSpPr>
        <p:spPr bwMode="auto">
          <a:xfrm flipV="1">
            <a:off x="2627313" y="5013325"/>
            <a:ext cx="288925" cy="0"/>
          </a:xfrm>
          <a:prstGeom prst="straightConnector1">
            <a:avLst/>
          </a:prstGeom>
          <a:noFill/>
          <a:ln w="19050">
            <a:solidFill>
              <a:srgbClr val="551929"/>
            </a:solidFill>
            <a:round/>
            <a:headEnd/>
            <a:tailEnd type="arrow" w="med" len="med"/>
          </a:ln>
          <a:extLst>
            <a:ext uri="{909E8E84-426E-40DD-AFC4-6F175D3DCCD1}">
              <a14:hiddenFill xmlns:a14="http://schemas.microsoft.com/office/drawing/2010/main">
                <a:noFill/>
              </a14:hiddenFill>
            </a:ext>
          </a:extLst>
        </p:spPr>
      </p:cxnSp>
      <p:cxnSp>
        <p:nvCxnSpPr>
          <p:cNvPr id="73742" name="19 Conector recto de flecha"/>
          <p:cNvCxnSpPr>
            <a:cxnSpLocks noChangeShapeType="1"/>
          </p:cNvCxnSpPr>
          <p:nvPr/>
        </p:nvCxnSpPr>
        <p:spPr bwMode="auto">
          <a:xfrm flipV="1">
            <a:off x="2627313" y="6092825"/>
            <a:ext cx="288925" cy="0"/>
          </a:xfrm>
          <a:prstGeom prst="straightConnector1">
            <a:avLst/>
          </a:prstGeom>
          <a:noFill/>
          <a:ln w="19050">
            <a:solidFill>
              <a:srgbClr val="551929"/>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0" y="6021388"/>
            <a:ext cx="9144000" cy="836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2000" b="1">
              <a:solidFill>
                <a:srgbClr val="FFFFFF"/>
              </a:solidFill>
              <a:ea typeface="ＭＳ Ｐゴシック" pitchFamily="1" charset="-128"/>
            </a:endParaRPr>
          </a:p>
        </p:txBody>
      </p:sp>
      <p:sp>
        <p:nvSpPr>
          <p:cNvPr id="74754" name="Rectangle 13"/>
          <p:cNvSpPr>
            <a:spLocks noGrp="1" noChangeArrowheads="1"/>
          </p:cNvSpPr>
          <p:nvPr>
            <p:ph type="ctrTitle" idx="4294967295"/>
          </p:nvPr>
        </p:nvSpPr>
        <p:spPr bwMode="auto">
          <a:xfrm>
            <a:off x="684213" y="2852738"/>
            <a:ext cx="7772400" cy="1152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s-MX" sz="4000" smtClean="0">
                <a:solidFill>
                  <a:srgbClr val="660033"/>
                </a:solidFill>
              </a:rPr>
              <a:t>Criterio sistemático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body" idx="4294967295"/>
          </p:nvPr>
        </p:nvSpPr>
        <p:spPr bwMode="auto">
          <a:xfrm>
            <a:off x="533400" y="990600"/>
            <a:ext cx="7772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buFontTx/>
              <a:buNone/>
            </a:pPr>
            <a:r>
              <a:rPr lang="es-ES" sz="2000" b="1" smtClean="0"/>
              <a:t>Artículo 56, primer párrafo, de la CPEUM.-</a:t>
            </a:r>
            <a:r>
              <a:rPr lang="es-ES" sz="2000" smtClean="0"/>
              <a:t> La Cámara de Senadores se integrará por ciento veintiocho senadores, de los cuales, en cada Estado y en el Distrito Federal, dos serán elegidos según el principio de votación mayoritaria relativa y uno será asignado a la primera minoría. Para estos efectos, los partidos políticos deberán registrar una lista con dos fórmulas de candidatos. La senaduría de primera minoría le será asignada a la fórmula de candidatos que encabece la lista </a:t>
            </a:r>
            <a:r>
              <a:rPr lang="es-ES" sz="2000" b="1" u="sng" smtClean="0">
                <a:solidFill>
                  <a:srgbClr val="FF0000"/>
                </a:solidFill>
              </a:rPr>
              <a:t>del partido político que, por sí mismo</a:t>
            </a:r>
            <a:r>
              <a:rPr lang="es-ES" sz="2000" smtClean="0"/>
              <a:t>, haya ocupado el segundo lugar en número de votos en la entidad de que se trate.</a:t>
            </a:r>
          </a:p>
          <a:p>
            <a:pPr eaLnBrk="1" hangingPunct="1">
              <a:buFontTx/>
              <a:buNone/>
            </a:pPr>
            <a:endParaRPr lang="es-E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AutoShape 34"/>
          <p:cNvSpPr>
            <a:spLocks noChangeArrowheads="1"/>
          </p:cNvSpPr>
          <p:nvPr/>
        </p:nvSpPr>
        <p:spPr bwMode="auto">
          <a:xfrm>
            <a:off x="3219450" y="1101725"/>
            <a:ext cx="2771775" cy="790575"/>
          </a:xfrm>
          <a:prstGeom prst="roundRect">
            <a:avLst>
              <a:gd name="adj" fmla="val 16667"/>
            </a:avLst>
          </a:prstGeom>
          <a:solidFill>
            <a:srgbClr val="D1BDC3">
              <a:alpha val="63136"/>
            </a:srgbClr>
          </a:solidFill>
          <a:ln w="22225">
            <a:solidFill>
              <a:srgbClr val="660033"/>
            </a:solidFill>
            <a:round/>
            <a:headEnd/>
            <a:tailEnd/>
          </a:ln>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s-MX" sz="1000" b="1"/>
          </a:p>
          <a:p>
            <a:pPr algn="ctr" eaLnBrk="1" hangingPunct="1"/>
            <a:r>
              <a:rPr lang="es-MX" sz="2000" b="1"/>
              <a:t>Sistemático</a:t>
            </a:r>
          </a:p>
          <a:p>
            <a:pPr algn="ctr" eaLnBrk="1" hangingPunct="1"/>
            <a:endParaRPr lang="es-MX" sz="1000" b="1"/>
          </a:p>
        </p:txBody>
      </p:sp>
      <p:sp>
        <p:nvSpPr>
          <p:cNvPr id="76802" name="AutoShape 35"/>
          <p:cNvSpPr>
            <a:spLocks noChangeArrowheads="1"/>
          </p:cNvSpPr>
          <p:nvPr/>
        </p:nvSpPr>
        <p:spPr bwMode="auto">
          <a:xfrm>
            <a:off x="827088" y="2182813"/>
            <a:ext cx="7561262" cy="1635125"/>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s-MX" sz="1000"/>
          </a:p>
          <a:p>
            <a:pPr algn="just" eaLnBrk="1" hangingPunct="1"/>
            <a:r>
              <a:rPr lang="es-MX" sz="2000"/>
              <a:t>Consiste en determinar el sentido y alcance de una disposición, a la luz de otras disposiciones o principios pertenecientes al mismo contexto normativo o sistema jurídico.</a:t>
            </a:r>
          </a:p>
          <a:p>
            <a:pPr algn="ctr" eaLnBrk="1" hangingPunct="1"/>
            <a:endParaRPr lang="es-MX" sz="800"/>
          </a:p>
          <a:p>
            <a:pPr algn="r" eaLnBrk="1" hangingPunct="1"/>
            <a:r>
              <a:rPr lang="es-MX" sz="1200"/>
              <a:t>Caso Hank Rhon, SUP-JDC-695/2007 </a:t>
            </a:r>
          </a:p>
        </p:txBody>
      </p:sp>
      <p:sp>
        <p:nvSpPr>
          <p:cNvPr id="76803" name="Rectangle 2"/>
          <p:cNvSpPr>
            <a:spLocks noChangeArrowheads="1"/>
          </p:cNvSpPr>
          <p:nvPr/>
        </p:nvSpPr>
        <p:spPr bwMode="auto">
          <a:xfrm>
            <a:off x="3330575" y="369888"/>
            <a:ext cx="575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Criterios de interpretación sistemático</a:t>
            </a:r>
            <a:endParaRPr lang="es-ES" b="1"/>
          </a:p>
        </p:txBody>
      </p:sp>
      <p:cxnSp>
        <p:nvCxnSpPr>
          <p:cNvPr id="76804" name="7 Conector recto"/>
          <p:cNvCxnSpPr>
            <a:cxnSpLocks noChangeShapeType="1"/>
            <a:stCxn id="76801" idx="2"/>
            <a:endCxn id="76802" idx="0"/>
          </p:cNvCxnSpPr>
          <p:nvPr/>
        </p:nvCxnSpPr>
        <p:spPr bwMode="auto">
          <a:xfrm>
            <a:off x="4605338" y="1903413"/>
            <a:ext cx="3175" cy="268287"/>
          </a:xfrm>
          <a:prstGeom prst="line">
            <a:avLst/>
          </a:prstGeom>
          <a:noFill/>
          <a:ln w="12700">
            <a:solidFill>
              <a:srgbClr val="551929"/>
            </a:solidFill>
            <a:round/>
            <a:headEnd/>
            <a:tailEnd/>
          </a:ln>
          <a:extLst>
            <a:ext uri="{909E8E84-426E-40DD-AFC4-6F175D3DCCD1}">
              <a14:hiddenFill xmlns:a14="http://schemas.microsoft.com/office/drawing/2010/main">
                <a:noFill/>
              </a14:hiddenFill>
            </a:ext>
          </a:extLst>
        </p:spPr>
      </p:cxnSp>
      <p:sp>
        <p:nvSpPr>
          <p:cNvPr id="76805" name="AutoShape 34"/>
          <p:cNvSpPr>
            <a:spLocks noChangeArrowheads="1"/>
          </p:cNvSpPr>
          <p:nvPr/>
        </p:nvSpPr>
        <p:spPr bwMode="auto">
          <a:xfrm>
            <a:off x="2000250" y="4143375"/>
            <a:ext cx="4752975" cy="146685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2000"/>
              <a:t>El sistema jurídico es pleno, completo y coherente, por lo que guarda una relación que permite entender el verdadero sentido de la norma.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ChangeArrowheads="1"/>
          </p:cNvSpPr>
          <p:nvPr/>
        </p:nvSpPr>
        <p:spPr bwMode="auto">
          <a:xfrm>
            <a:off x="1336675" y="369888"/>
            <a:ext cx="767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Relación sistemática de los enunciados normativos</a:t>
            </a:r>
            <a:endParaRPr lang="es-ES" b="1"/>
          </a:p>
        </p:txBody>
      </p:sp>
      <p:grpSp>
        <p:nvGrpSpPr>
          <p:cNvPr id="77826" name="43 Grupo"/>
          <p:cNvGrpSpPr>
            <a:grpSpLocks/>
          </p:cNvGrpSpPr>
          <p:nvPr/>
        </p:nvGrpSpPr>
        <p:grpSpPr bwMode="auto">
          <a:xfrm>
            <a:off x="1360488" y="981075"/>
            <a:ext cx="6408737" cy="5111750"/>
            <a:chOff x="1115616" y="1196752"/>
            <a:chExt cx="6984776" cy="5256584"/>
          </a:xfrm>
        </p:grpSpPr>
        <p:sp>
          <p:nvSpPr>
            <p:cNvPr id="14" name="Rectangle 5"/>
            <p:cNvSpPr>
              <a:spLocks noChangeArrowheads="1"/>
            </p:cNvSpPr>
            <p:nvPr/>
          </p:nvSpPr>
          <p:spPr bwMode="auto">
            <a:xfrm>
              <a:off x="3492897" y="3428352"/>
              <a:ext cx="2013941" cy="863581"/>
            </a:xfrm>
            <a:prstGeom prst="rect">
              <a:avLst/>
            </a:prstGeom>
            <a:solidFill>
              <a:schemeClr val="bg1">
                <a:lumMod val="75000"/>
              </a:schemeClr>
            </a:solidFill>
            <a:ln w="9525" algn="ctr">
              <a:solidFill>
                <a:schemeClr val="tx1"/>
              </a:solidFill>
              <a:miter lim="800000"/>
              <a:headEnd/>
              <a:tailEnd/>
            </a:ln>
          </p:spPr>
          <p:txBody>
            <a:bodyPr wrap="none"/>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a:t>Artículo</a:t>
              </a:r>
            </a:p>
          </p:txBody>
        </p:sp>
        <p:sp>
          <p:nvSpPr>
            <p:cNvPr id="77828" name="Rectangle 4"/>
            <p:cNvSpPr>
              <a:spLocks noChangeArrowheads="1"/>
            </p:cNvSpPr>
            <p:nvPr/>
          </p:nvSpPr>
          <p:spPr bwMode="auto">
            <a:xfrm>
              <a:off x="3780185" y="3717181"/>
              <a:ext cx="1439863" cy="287338"/>
            </a:xfrm>
            <a:prstGeom prst="rect">
              <a:avLst/>
            </a:prstGeom>
            <a:solidFill>
              <a:srgbClr val="885E6A">
                <a:alpha val="34901"/>
              </a:srgbClr>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a:t>Enunciado</a:t>
              </a:r>
            </a:p>
          </p:txBody>
        </p:sp>
        <p:sp>
          <p:nvSpPr>
            <p:cNvPr id="77829" name="Rectangle 6"/>
            <p:cNvSpPr>
              <a:spLocks noChangeArrowheads="1"/>
            </p:cNvSpPr>
            <p:nvPr/>
          </p:nvSpPr>
          <p:spPr bwMode="auto">
            <a:xfrm>
              <a:off x="3275360" y="3069481"/>
              <a:ext cx="2592388" cy="1439863"/>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a:t>Capítulo</a:t>
              </a:r>
            </a:p>
          </p:txBody>
        </p:sp>
        <p:sp>
          <p:nvSpPr>
            <p:cNvPr id="77830" name="Rectangle 7"/>
            <p:cNvSpPr>
              <a:spLocks noChangeArrowheads="1"/>
            </p:cNvSpPr>
            <p:nvPr/>
          </p:nvSpPr>
          <p:spPr bwMode="auto">
            <a:xfrm>
              <a:off x="2988023" y="2732931"/>
              <a:ext cx="3168650" cy="22796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a:t>Ley estatal</a:t>
              </a:r>
            </a:p>
          </p:txBody>
        </p:sp>
        <p:sp>
          <p:nvSpPr>
            <p:cNvPr id="77831" name="Rectangle 8"/>
            <p:cNvSpPr>
              <a:spLocks noChangeArrowheads="1"/>
            </p:cNvSpPr>
            <p:nvPr/>
          </p:nvSpPr>
          <p:spPr bwMode="auto">
            <a:xfrm>
              <a:off x="2700685" y="2394794"/>
              <a:ext cx="3887788" cy="2833688"/>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a:t>Constitución estatal</a:t>
              </a:r>
            </a:p>
          </p:txBody>
        </p:sp>
        <p:sp>
          <p:nvSpPr>
            <p:cNvPr id="77832" name="Rectangle 9"/>
            <p:cNvSpPr>
              <a:spLocks noChangeArrowheads="1"/>
            </p:cNvSpPr>
            <p:nvPr/>
          </p:nvSpPr>
          <p:spPr bwMode="auto">
            <a:xfrm>
              <a:off x="2411760" y="2060848"/>
              <a:ext cx="4537075" cy="3601021"/>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a:t>Ley federal</a:t>
              </a:r>
            </a:p>
          </p:txBody>
        </p:sp>
        <p:sp>
          <p:nvSpPr>
            <p:cNvPr id="77833" name="Rectangle 9"/>
            <p:cNvSpPr>
              <a:spLocks noChangeArrowheads="1"/>
            </p:cNvSpPr>
            <p:nvPr/>
          </p:nvSpPr>
          <p:spPr bwMode="auto">
            <a:xfrm>
              <a:off x="1720146" y="1628800"/>
              <a:ext cx="5674118" cy="432048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a:t>Tratado internacional</a:t>
              </a:r>
            </a:p>
          </p:txBody>
        </p:sp>
        <p:sp>
          <p:nvSpPr>
            <p:cNvPr id="77834" name="Rectangle 9"/>
            <p:cNvSpPr>
              <a:spLocks noChangeArrowheads="1"/>
            </p:cNvSpPr>
            <p:nvPr/>
          </p:nvSpPr>
          <p:spPr bwMode="auto">
            <a:xfrm>
              <a:off x="1115616" y="1196752"/>
              <a:ext cx="6984776" cy="5256584"/>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a:t>Constitución Política de los Estados Unidos Mexicanos</a:t>
              </a: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0" y="5805488"/>
            <a:ext cx="9144000" cy="1052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2000" b="1">
              <a:solidFill>
                <a:srgbClr val="FFFFFF"/>
              </a:solidFill>
              <a:ea typeface="ＭＳ Ｐゴシック" pitchFamily="1" charset="-128"/>
            </a:endParaRPr>
          </a:p>
        </p:txBody>
      </p:sp>
      <p:sp>
        <p:nvSpPr>
          <p:cNvPr id="78850" name="Rectangle 12"/>
          <p:cNvSpPr>
            <a:spLocks noChangeArrowheads="1"/>
          </p:cNvSpPr>
          <p:nvPr/>
        </p:nvSpPr>
        <p:spPr bwMode="auto">
          <a:xfrm>
            <a:off x="2701925" y="369888"/>
            <a:ext cx="6367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sistemática</a:t>
            </a:r>
            <a:endParaRPr lang="es-ES" b="1"/>
          </a:p>
        </p:txBody>
      </p:sp>
      <p:sp>
        <p:nvSpPr>
          <p:cNvPr id="78851" name="AutoShape 16"/>
          <p:cNvSpPr>
            <a:spLocks noChangeArrowheads="1"/>
          </p:cNvSpPr>
          <p:nvPr/>
        </p:nvSpPr>
        <p:spPr bwMode="auto">
          <a:xfrm>
            <a:off x="1403350" y="903288"/>
            <a:ext cx="6354763" cy="420687"/>
          </a:xfrm>
          <a:prstGeom prst="roundRect">
            <a:avLst>
              <a:gd name="adj" fmla="val 16667"/>
            </a:avLst>
          </a:prstGeom>
          <a:solidFill>
            <a:srgbClr val="D1BDC3">
              <a:alpha val="50195"/>
            </a:srgbClr>
          </a:solidFill>
          <a:ln w="22225">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1. Interpretación sistemática en sentido estricto</a:t>
            </a:r>
            <a:endParaRPr lang="es-ES" sz="1800"/>
          </a:p>
        </p:txBody>
      </p:sp>
      <p:sp>
        <p:nvSpPr>
          <p:cNvPr id="78852" name="AutoShape 35"/>
          <p:cNvSpPr>
            <a:spLocks noChangeArrowheads="1"/>
          </p:cNvSpPr>
          <p:nvPr/>
        </p:nvSpPr>
        <p:spPr bwMode="auto">
          <a:xfrm>
            <a:off x="539750" y="1484313"/>
            <a:ext cx="8208963" cy="976312"/>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700"/>
              <a:t>Consiste en identificar la relación que guarda una norma jurídica que genera duda en su contenido, con otra del propio texto o incluso de otros cuerpos legales, tratados internacionales, así como con la constitución federal.</a:t>
            </a:r>
          </a:p>
        </p:txBody>
      </p:sp>
      <p:grpSp>
        <p:nvGrpSpPr>
          <p:cNvPr id="2" name="37 Grupo"/>
          <p:cNvGrpSpPr>
            <a:grpSpLocks/>
          </p:cNvGrpSpPr>
          <p:nvPr/>
        </p:nvGrpSpPr>
        <p:grpSpPr bwMode="auto">
          <a:xfrm>
            <a:off x="179388" y="2708275"/>
            <a:ext cx="8828087" cy="3887788"/>
            <a:chOff x="179388" y="2708920"/>
            <a:chExt cx="8828087" cy="3886845"/>
          </a:xfrm>
        </p:grpSpPr>
        <p:sp>
          <p:nvSpPr>
            <p:cNvPr id="78854" name="Rectangle 31"/>
            <p:cNvSpPr>
              <a:spLocks noChangeArrowheads="1"/>
            </p:cNvSpPr>
            <p:nvPr/>
          </p:nvSpPr>
          <p:spPr bwMode="auto">
            <a:xfrm>
              <a:off x="179388" y="2708920"/>
              <a:ext cx="8828087" cy="36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¿Cómo realizar una interpretación sistemática en sentido estricto?</a:t>
              </a:r>
            </a:p>
          </p:txBody>
        </p:sp>
        <p:sp>
          <p:nvSpPr>
            <p:cNvPr id="78855" name="AutoShape 37"/>
            <p:cNvSpPr>
              <a:spLocks noChangeArrowheads="1"/>
            </p:cNvSpPr>
            <p:nvPr/>
          </p:nvSpPr>
          <p:spPr bwMode="auto">
            <a:xfrm rot="10800000">
              <a:off x="323526" y="3810993"/>
              <a:ext cx="2592289" cy="1440160"/>
            </a:xfrm>
            <a:prstGeom prst="roundRect">
              <a:avLst>
                <a:gd name="adj" fmla="val 16667"/>
              </a:avLst>
            </a:prstGeom>
            <a:solidFill>
              <a:srgbClr val="885E6A">
                <a:alpha val="20000"/>
              </a:srgbClr>
            </a:solidFill>
            <a:ln w="12700">
              <a:solidFill>
                <a:srgbClr val="808080"/>
              </a:solidFill>
              <a:round/>
              <a:headEnd/>
              <a:tailEnd/>
            </a:ln>
          </p:spPr>
          <p:txBody>
            <a:bodyPr rot="108000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Prerrogativas del ciudadano:</a:t>
              </a:r>
            </a:p>
            <a:p>
              <a:pPr eaLnBrk="1" hangingPunct="1">
                <a:buFont typeface="Arial" panose="020B0604020202020204" pitchFamily="34" charset="0"/>
                <a:buChar char="•"/>
              </a:pPr>
              <a:r>
                <a:rPr lang="es-MX" sz="1600"/>
                <a:t> Votar</a:t>
              </a:r>
            </a:p>
            <a:p>
              <a:pPr eaLnBrk="1" hangingPunct="1">
                <a:buFont typeface="Arial" panose="020B0604020202020204" pitchFamily="34" charset="0"/>
                <a:buChar char="•"/>
              </a:pPr>
              <a:r>
                <a:rPr lang="es-MX" sz="1600"/>
                <a:t> Ser votado</a:t>
              </a:r>
            </a:p>
            <a:p>
              <a:pPr eaLnBrk="1" hangingPunct="1">
                <a:buFont typeface="Arial" panose="020B0604020202020204" pitchFamily="34" charset="0"/>
                <a:buChar char="•"/>
              </a:pPr>
              <a:r>
                <a:rPr lang="es-MX" sz="1600"/>
                <a:t> Asociación</a:t>
              </a:r>
              <a:endParaRPr lang="es-ES" sz="1600"/>
            </a:p>
          </p:txBody>
        </p:sp>
        <p:sp>
          <p:nvSpPr>
            <p:cNvPr id="78856" name="AutoShape 37"/>
            <p:cNvSpPr>
              <a:spLocks noChangeArrowheads="1"/>
            </p:cNvSpPr>
            <p:nvPr/>
          </p:nvSpPr>
          <p:spPr bwMode="auto">
            <a:xfrm rot="10800000">
              <a:off x="3347865" y="3810993"/>
              <a:ext cx="2439590" cy="1440160"/>
            </a:xfrm>
            <a:prstGeom prst="roundRect">
              <a:avLst>
                <a:gd name="adj" fmla="val 16667"/>
              </a:avLst>
            </a:prstGeom>
            <a:solidFill>
              <a:srgbClr val="885E6A">
                <a:alpha val="20000"/>
              </a:srgbClr>
            </a:solidFill>
            <a:ln w="12700">
              <a:solidFill>
                <a:srgbClr val="808080"/>
              </a:solidFill>
              <a:round/>
              <a:headEnd/>
              <a:tailEnd/>
            </a:ln>
          </p:spPr>
          <p:txBody>
            <a:bodyPr rot="108000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Derechos políticos de los ciudadanos:</a:t>
              </a:r>
            </a:p>
            <a:p>
              <a:pPr eaLnBrk="1" hangingPunct="1">
                <a:buFont typeface="Arial" panose="020B0604020202020204" pitchFamily="34" charset="0"/>
                <a:buChar char="•"/>
              </a:pPr>
              <a:r>
                <a:rPr lang="es-MX" sz="1600"/>
                <a:t> Votar</a:t>
              </a:r>
            </a:p>
            <a:p>
              <a:pPr eaLnBrk="1" hangingPunct="1">
                <a:buFont typeface="Arial" panose="020B0604020202020204" pitchFamily="34" charset="0"/>
                <a:buChar char="•"/>
              </a:pPr>
              <a:r>
                <a:rPr lang="es-MX" sz="1600"/>
                <a:t> Ser votados</a:t>
              </a:r>
            </a:p>
            <a:p>
              <a:pPr eaLnBrk="1" hangingPunct="1">
                <a:buFont typeface="Arial" panose="020B0604020202020204" pitchFamily="34" charset="0"/>
                <a:buChar char="•"/>
              </a:pPr>
              <a:r>
                <a:rPr lang="es-MX" sz="1600"/>
                <a:t> Asociación</a:t>
              </a:r>
              <a:endParaRPr lang="es-ES" sz="1600"/>
            </a:p>
          </p:txBody>
        </p:sp>
        <p:sp>
          <p:nvSpPr>
            <p:cNvPr id="78857" name="AutoShape 37"/>
            <p:cNvSpPr>
              <a:spLocks noChangeArrowheads="1"/>
            </p:cNvSpPr>
            <p:nvPr/>
          </p:nvSpPr>
          <p:spPr bwMode="auto">
            <a:xfrm rot="10800000">
              <a:off x="6228184" y="3810993"/>
              <a:ext cx="2541166" cy="1440160"/>
            </a:xfrm>
            <a:prstGeom prst="roundRect">
              <a:avLst>
                <a:gd name="adj" fmla="val 16667"/>
              </a:avLst>
            </a:prstGeom>
            <a:solidFill>
              <a:srgbClr val="885E6A">
                <a:alpha val="20000"/>
              </a:srgbClr>
            </a:solidFill>
            <a:ln w="12700">
              <a:solidFill>
                <a:srgbClr val="808080"/>
              </a:solidFill>
              <a:round/>
              <a:headEnd/>
              <a:tailEnd/>
            </a:ln>
          </p:spPr>
          <p:txBody>
            <a:bodyPr rot="108000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Derechos político electorales:</a:t>
              </a:r>
            </a:p>
            <a:p>
              <a:pPr eaLnBrk="1" hangingPunct="1">
                <a:buFont typeface="Arial" panose="020B0604020202020204" pitchFamily="34" charset="0"/>
                <a:buChar char="•"/>
              </a:pPr>
              <a:r>
                <a:rPr lang="es-MX" sz="1600"/>
                <a:t> Votar</a:t>
              </a:r>
            </a:p>
            <a:p>
              <a:pPr eaLnBrk="1" hangingPunct="1">
                <a:buFont typeface="Arial" panose="020B0604020202020204" pitchFamily="34" charset="0"/>
                <a:buChar char="•"/>
              </a:pPr>
              <a:r>
                <a:rPr lang="es-MX" sz="1600"/>
                <a:t> Ser votado</a:t>
              </a:r>
            </a:p>
            <a:p>
              <a:pPr eaLnBrk="1" hangingPunct="1">
                <a:buFont typeface="Arial" panose="020B0604020202020204" pitchFamily="34" charset="0"/>
                <a:buChar char="•"/>
              </a:pPr>
              <a:r>
                <a:rPr lang="es-MX" sz="1600"/>
                <a:t> Afiliación</a:t>
              </a:r>
              <a:endParaRPr lang="es-ES" sz="1600"/>
            </a:p>
          </p:txBody>
        </p:sp>
        <p:sp>
          <p:nvSpPr>
            <p:cNvPr id="78858" name="22 Rectángulo"/>
            <p:cNvSpPr>
              <a:spLocks noChangeArrowheads="1"/>
            </p:cNvSpPr>
            <p:nvPr/>
          </p:nvSpPr>
          <p:spPr bwMode="auto">
            <a:xfrm>
              <a:off x="468313" y="3156486"/>
              <a:ext cx="2374900" cy="590407"/>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600"/>
                <a:t>Artículo 35, fracciones I, II, y III, constitucional</a:t>
              </a:r>
            </a:p>
          </p:txBody>
        </p:sp>
        <p:sp>
          <p:nvSpPr>
            <p:cNvPr id="78859" name="23 Rectángulo"/>
            <p:cNvSpPr>
              <a:spLocks noChangeArrowheads="1"/>
            </p:cNvSpPr>
            <p:nvPr/>
          </p:nvSpPr>
          <p:spPr bwMode="auto">
            <a:xfrm>
              <a:off x="3419475" y="3148551"/>
              <a:ext cx="2305050" cy="590407"/>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600"/>
                <a:t>Artículo 41, base VI, constitucional</a:t>
              </a:r>
            </a:p>
          </p:txBody>
        </p:sp>
        <p:sp>
          <p:nvSpPr>
            <p:cNvPr id="78860" name="24 Rectángulo"/>
            <p:cNvSpPr>
              <a:spLocks noChangeArrowheads="1"/>
            </p:cNvSpPr>
            <p:nvPr/>
          </p:nvSpPr>
          <p:spPr bwMode="auto">
            <a:xfrm>
              <a:off x="6227763" y="3140615"/>
              <a:ext cx="2500312" cy="590407"/>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600"/>
                <a:t>Artículo 99, fracción V, constitucional</a:t>
              </a:r>
            </a:p>
          </p:txBody>
        </p:sp>
        <p:cxnSp>
          <p:nvCxnSpPr>
            <p:cNvPr id="15" name="14 Conector recto"/>
            <p:cNvCxnSpPr/>
            <p:nvPr/>
          </p:nvCxnSpPr>
          <p:spPr>
            <a:xfrm>
              <a:off x="5724525" y="3451690"/>
              <a:ext cx="503238" cy="0"/>
            </a:xfrm>
            <a:prstGeom prst="line">
              <a:avLst/>
            </a:prstGeom>
            <a:ln w="22225">
              <a:solidFill>
                <a:srgbClr val="551929"/>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2843213" y="3451690"/>
              <a:ext cx="576262" cy="0"/>
            </a:xfrm>
            <a:prstGeom prst="line">
              <a:avLst/>
            </a:prstGeom>
            <a:ln w="22225">
              <a:solidFill>
                <a:srgbClr val="551929"/>
              </a:solidFill>
            </a:ln>
          </p:spPr>
          <p:style>
            <a:lnRef idx="1">
              <a:schemeClr val="accent1"/>
            </a:lnRef>
            <a:fillRef idx="0">
              <a:schemeClr val="accent1"/>
            </a:fillRef>
            <a:effectRef idx="0">
              <a:schemeClr val="accent1"/>
            </a:effectRef>
            <a:fontRef idx="minor">
              <a:schemeClr val="tx1"/>
            </a:fontRef>
          </p:style>
        </p:cxnSp>
        <p:sp>
          <p:nvSpPr>
            <p:cNvPr id="78863" name="25 Rectángulo"/>
            <p:cNvSpPr>
              <a:spLocks noChangeArrowheads="1"/>
            </p:cNvSpPr>
            <p:nvPr/>
          </p:nvSpPr>
          <p:spPr bwMode="auto">
            <a:xfrm>
              <a:off x="2627313" y="5516527"/>
              <a:ext cx="3889375" cy="345991"/>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600"/>
                <a:t>Artículo 79, párrafo 1, de la LGSMIME</a:t>
              </a:r>
            </a:p>
          </p:txBody>
        </p:sp>
        <p:cxnSp>
          <p:nvCxnSpPr>
            <p:cNvPr id="78864" name="24 Forma"/>
            <p:cNvCxnSpPr>
              <a:cxnSpLocks noChangeShapeType="1"/>
              <a:stCxn id="78855" idx="0"/>
              <a:endCxn id="78863" idx="1"/>
            </p:cNvCxnSpPr>
            <p:nvPr/>
          </p:nvCxnSpPr>
          <p:spPr bwMode="auto">
            <a:xfrm rot="16200000" flipH="1">
              <a:off x="1906049" y="4964774"/>
              <a:ext cx="435356" cy="1008114"/>
            </a:xfrm>
            <a:prstGeom prst="bentConnector2">
              <a:avLst/>
            </a:prstGeom>
            <a:noFill/>
            <a:ln w="22225">
              <a:solidFill>
                <a:srgbClr val="551929"/>
              </a:solidFill>
              <a:miter lim="800000"/>
              <a:headEnd/>
              <a:tailEnd type="arrow" w="med" len="med"/>
            </a:ln>
            <a:extLst>
              <a:ext uri="{909E8E84-426E-40DD-AFC4-6F175D3DCCD1}">
                <a14:hiddenFill xmlns:a14="http://schemas.microsoft.com/office/drawing/2010/main">
                  <a:noFill/>
                </a14:hiddenFill>
              </a:ext>
            </a:extLst>
          </p:spPr>
        </p:cxnSp>
        <p:cxnSp>
          <p:nvCxnSpPr>
            <p:cNvPr id="26" name="25 Forma"/>
            <p:cNvCxnSpPr>
              <a:stCxn id="78857" idx="0"/>
              <a:endCxn id="78863" idx="3"/>
            </p:cNvCxnSpPr>
            <p:nvPr/>
          </p:nvCxnSpPr>
          <p:spPr>
            <a:xfrm rot="5400000">
              <a:off x="6790584" y="4977582"/>
              <a:ext cx="434869" cy="982662"/>
            </a:xfrm>
            <a:prstGeom prst="bentConnector2">
              <a:avLst/>
            </a:prstGeom>
            <a:ln w="22225">
              <a:solidFill>
                <a:srgbClr val="551929"/>
              </a:solidFill>
              <a:tailEnd type="arrow"/>
            </a:ln>
          </p:spPr>
          <p:style>
            <a:lnRef idx="1">
              <a:schemeClr val="accent1"/>
            </a:lnRef>
            <a:fillRef idx="0">
              <a:schemeClr val="accent1"/>
            </a:fillRef>
            <a:effectRef idx="0">
              <a:schemeClr val="accent1"/>
            </a:effectRef>
            <a:fontRef idx="minor">
              <a:schemeClr val="tx1"/>
            </a:fontRef>
          </p:style>
        </p:cxnSp>
        <p:cxnSp>
          <p:nvCxnSpPr>
            <p:cNvPr id="78866" name="26 Conector recto de flecha"/>
            <p:cNvCxnSpPr>
              <a:cxnSpLocks noChangeShapeType="1"/>
              <a:stCxn id="78856" idx="0"/>
              <a:endCxn id="78863" idx="0"/>
            </p:cNvCxnSpPr>
            <p:nvPr/>
          </p:nvCxnSpPr>
          <p:spPr bwMode="auto">
            <a:xfrm rot="16200000" flipH="1">
              <a:off x="4436791" y="5382022"/>
              <a:ext cx="266079" cy="4340"/>
            </a:xfrm>
            <a:prstGeom prst="straightConnector1">
              <a:avLst/>
            </a:prstGeom>
            <a:noFill/>
            <a:ln w="22225">
              <a:solidFill>
                <a:srgbClr val="551929"/>
              </a:solidFill>
              <a:round/>
              <a:headEnd/>
              <a:tailEnd type="arrow" w="med" len="med"/>
            </a:ln>
            <a:extLst>
              <a:ext uri="{909E8E84-426E-40DD-AFC4-6F175D3DCCD1}">
                <a14:hiddenFill xmlns:a14="http://schemas.microsoft.com/office/drawing/2010/main">
                  <a:noFill/>
                </a14:hiddenFill>
              </a:ext>
            </a:extLst>
          </p:spPr>
        </p:cxnSp>
        <p:sp>
          <p:nvSpPr>
            <p:cNvPr id="78867" name="AutoShape 38"/>
            <p:cNvSpPr>
              <a:spLocks noChangeArrowheads="1"/>
            </p:cNvSpPr>
            <p:nvPr/>
          </p:nvSpPr>
          <p:spPr bwMode="auto">
            <a:xfrm>
              <a:off x="2124075" y="5948222"/>
              <a:ext cx="4895850" cy="647543"/>
            </a:xfrm>
            <a:prstGeom prst="roundRect">
              <a:avLst>
                <a:gd name="adj" fmla="val 16667"/>
              </a:avLst>
            </a:prstGeom>
            <a:solidFill>
              <a:srgbClr val="D9D9D9">
                <a:alpha val="25098"/>
              </a:srgbClr>
            </a:solidFill>
            <a:ln w="12700">
              <a:solidFill>
                <a:schemeClr val="bg2"/>
              </a:solidFill>
              <a:round/>
              <a:headEnd/>
              <a:tailEnd/>
            </a:ln>
          </p:spPr>
          <p:txBody>
            <a:bodyPr lIns="90000" tIns="46800" rIns="90000" bIns="46800"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600"/>
                <a:t>Derechos político-electorales</a:t>
              </a:r>
            </a:p>
            <a:p>
              <a:pPr algn="ctr" eaLnBrk="1" hangingPunct="1"/>
              <a:r>
                <a:rPr lang="es-MX" sz="1600"/>
                <a:t>Votar, ser votado, asociación y afiliación </a:t>
              </a:r>
              <a:endParaRPr lang="es-ES" sz="16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0" y="5876925"/>
            <a:ext cx="9144000" cy="981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2000" b="1">
              <a:solidFill>
                <a:srgbClr val="FFFFFF"/>
              </a:solidFill>
              <a:ea typeface="ＭＳ Ｐゴシック" pitchFamily="1" charset="-128"/>
            </a:endParaRPr>
          </a:p>
        </p:txBody>
      </p:sp>
      <p:sp>
        <p:nvSpPr>
          <p:cNvPr id="79874" name="AutoShape 16"/>
          <p:cNvSpPr>
            <a:spLocks noChangeArrowheads="1"/>
          </p:cNvSpPr>
          <p:nvPr/>
        </p:nvSpPr>
        <p:spPr bwMode="auto">
          <a:xfrm>
            <a:off x="1042988" y="1047750"/>
            <a:ext cx="7058025" cy="420688"/>
          </a:xfrm>
          <a:prstGeom prst="roundRect">
            <a:avLst>
              <a:gd name="adj" fmla="val 16667"/>
            </a:avLst>
          </a:prstGeom>
          <a:solidFill>
            <a:srgbClr val="D1BDC3">
              <a:alpha val="50195"/>
            </a:srgbClr>
          </a:solidFill>
          <a:ln w="22225">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2. Interpretación por ubicación normativa o topográfico</a:t>
            </a:r>
            <a:endParaRPr lang="es-ES" sz="1800" b="1"/>
          </a:p>
        </p:txBody>
      </p:sp>
      <p:sp>
        <p:nvSpPr>
          <p:cNvPr id="79875" name="Rectangle 12"/>
          <p:cNvSpPr>
            <a:spLocks noChangeArrowheads="1"/>
          </p:cNvSpPr>
          <p:nvPr/>
        </p:nvSpPr>
        <p:spPr bwMode="auto">
          <a:xfrm>
            <a:off x="2701925" y="369888"/>
            <a:ext cx="6367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sistemática</a:t>
            </a:r>
            <a:endParaRPr lang="es-ES" b="1"/>
          </a:p>
        </p:txBody>
      </p:sp>
      <p:sp>
        <p:nvSpPr>
          <p:cNvPr id="79876" name="AutoShape 35"/>
          <p:cNvSpPr>
            <a:spLocks noChangeArrowheads="1"/>
          </p:cNvSpPr>
          <p:nvPr/>
        </p:nvSpPr>
        <p:spPr bwMode="auto">
          <a:xfrm>
            <a:off x="827088" y="1627188"/>
            <a:ext cx="7561262" cy="1030287"/>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800"/>
              <a:t>Consiste en establecer el sentido, alcance o directriz de una norma, a partir de la ubicación legal de los artículos, apartados, libros o capítulos relacionados en el sistema jurídico. </a:t>
            </a:r>
            <a:endParaRPr lang="es-MX" sz="1200"/>
          </a:p>
        </p:txBody>
      </p:sp>
      <p:grpSp>
        <p:nvGrpSpPr>
          <p:cNvPr id="79877" name="8 Grupo"/>
          <p:cNvGrpSpPr>
            <a:grpSpLocks/>
          </p:cNvGrpSpPr>
          <p:nvPr/>
        </p:nvGrpSpPr>
        <p:grpSpPr bwMode="auto">
          <a:xfrm>
            <a:off x="588963" y="2916238"/>
            <a:ext cx="8015287" cy="3421062"/>
            <a:chOff x="589240" y="2915652"/>
            <a:chExt cx="8015010" cy="3422001"/>
          </a:xfrm>
        </p:grpSpPr>
        <p:sp>
          <p:nvSpPr>
            <p:cNvPr id="79878" name="Rectangle 12"/>
            <p:cNvSpPr>
              <a:spLocks noChangeArrowheads="1"/>
            </p:cNvSpPr>
            <p:nvPr/>
          </p:nvSpPr>
          <p:spPr bwMode="auto">
            <a:xfrm>
              <a:off x="589240" y="2915652"/>
              <a:ext cx="7868965" cy="3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800" b="1"/>
                <a:t>¿Cómo realizar una interpretación sistemática por ubicación de la ley?</a:t>
              </a:r>
              <a:endParaRPr lang="es-ES" sz="1800" b="1"/>
            </a:p>
          </p:txBody>
        </p:sp>
        <p:sp>
          <p:nvSpPr>
            <p:cNvPr id="79879" name="AutoShape 35"/>
            <p:cNvSpPr>
              <a:spLocks noChangeArrowheads="1"/>
            </p:cNvSpPr>
            <p:nvPr/>
          </p:nvSpPr>
          <p:spPr bwMode="auto">
            <a:xfrm>
              <a:off x="684487" y="3428555"/>
              <a:ext cx="7919763" cy="927354"/>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El artículo 23 de la LGSMIME establece que el TEPJF deberá suplir las deficiencias u omisiones en los agravios, con excepción de los medios de impugnación previstos en el Título Quinto del Libro Segundo y en el Libro Cuarto de la propia ley. </a:t>
              </a:r>
            </a:p>
          </p:txBody>
        </p:sp>
        <p:sp>
          <p:nvSpPr>
            <p:cNvPr id="79880" name="AutoShape 35"/>
            <p:cNvSpPr>
              <a:spLocks noChangeArrowheads="1"/>
            </p:cNvSpPr>
            <p:nvPr/>
          </p:nvSpPr>
          <p:spPr bwMode="auto">
            <a:xfrm>
              <a:off x="682899" y="4597276"/>
              <a:ext cx="7921351" cy="1740377"/>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De una interpretación topográfica o por ubicación normativa se desprende que, el Título Quinto del Libro Segundo de la LGSMIME, comprende del artículo 61 al 70, correspondiente al </a:t>
              </a:r>
              <a:r>
                <a:rPr lang="es-MX" sz="1600" b="1"/>
                <a:t>recurso de reconsideración.</a:t>
              </a:r>
            </a:p>
            <a:p>
              <a:pPr eaLnBrk="1" hangingPunct="1"/>
              <a:endParaRPr lang="es-MX" sz="1600"/>
            </a:p>
            <a:p>
              <a:pPr eaLnBrk="1" hangingPunct="1"/>
              <a:r>
                <a:rPr lang="es-MX" sz="1600"/>
                <a:t>Por otra parte, el Libro Cuarto de la LGSMIME, abarca del artículo 86 al 93, y regulan al </a:t>
              </a:r>
              <a:r>
                <a:rPr lang="es-MX" sz="1600" b="1"/>
                <a:t>juicio de revisión constitucional.</a:t>
              </a: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2"/>
          <p:cNvSpPr>
            <a:spLocks noChangeArrowheads="1"/>
          </p:cNvSpPr>
          <p:nvPr/>
        </p:nvSpPr>
        <p:spPr bwMode="auto">
          <a:xfrm>
            <a:off x="2690813" y="369888"/>
            <a:ext cx="6367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sistemática</a:t>
            </a:r>
            <a:endParaRPr lang="es-ES" b="1"/>
          </a:p>
        </p:txBody>
      </p:sp>
      <p:sp>
        <p:nvSpPr>
          <p:cNvPr id="80898" name="AutoShape 16"/>
          <p:cNvSpPr>
            <a:spLocks noChangeArrowheads="1"/>
          </p:cNvSpPr>
          <p:nvPr/>
        </p:nvSpPr>
        <p:spPr bwMode="auto">
          <a:xfrm>
            <a:off x="1835150" y="974725"/>
            <a:ext cx="5472113" cy="420688"/>
          </a:xfrm>
          <a:prstGeom prst="roundRect">
            <a:avLst>
              <a:gd name="adj" fmla="val 16667"/>
            </a:avLst>
          </a:prstGeom>
          <a:solidFill>
            <a:srgbClr val="D1BDC3">
              <a:alpha val="50195"/>
            </a:srgbClr>
          </a:solidFill>
          <a:ln w="22225">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3. Interpretación conforme o a coherencia</a:t>
            </a:r>
            <a:endParaRPr lang="es-ES" sz="900"/>
          </a:p>
        </p:txBody>
      </p:sp>
      <p:sp>
        <p:nvSpPr>
          <p:cNvPr id="80899" name="AutoShape 35"/>
          <p:cNvSpPr>
            <a:spLocks noChangeArrowheads="1"/>
          </p:cNvSpPr>
          <p:nvPr/>
        </p:nvSpPr>
        <p:spPr bwMode="auto">
          <a:xfrm>
            <a:off x="250825" y="1557338"/>
            <a:ext cx="8642350" cy="126365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700"/>
              <a:t>Consiste en establecer el significado, alcance, contenido, o directriz de un dispositivo legal, al armonizarlo con una norma de mayor jerarquía relacionada con el tema en debate, ya que las normas inferiores no deben tener un sentido diverso al mandato del legislador.</a:t>
            </a:r>
          </a:p>
        </p:txBody>
      </p:sp>
      <p:sp>
        <p:nvSpPr>
          <p:cNvPr id="80900" name="Rectangle 31"/>
          <p:cNvSpPr>
            <a:spLocks noChangeArrowheads="1"/>
          </p:cNvSpPr>
          <p:nvPr/>
        </p:nvSpPr>
        <p:spPr bwMode="auto">
          <a:xfrm>
            <a:off x="468313" y="2997200"/>
            <a:ext cx="828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¿Cómo realizar una interpretación conforme con la Constitución?</a:t>
            </a:r>
          </a:p>
        </p:txBody>
      </p:sp>
      <p:sp>
        <p:nvSpPr>
          <p:cNvPr id="80901" name="AutoShape 38"/>
          <p:cNvSpPr>
            <a:spLocks noChangeArrowheads="1"/>
          </p:cNvSpPr>
          <p:nvPr/>
        </p:nvSpPr>
        <p:spPr bwMode="auto">
          <a:xfrm>
            <a:off x="755650" y="3357563"/>
            <a:ext cx="7632700" cy="920750"/>
          </a:xfrm>
          <a:prstGeom prst="roundRect">
            <a:avLst>
              <a:gd name="adj" fmla="val 16667"/>
            </a:avLst>
          </a:prstGeom>
          <a:solidFill>
            <a:srgbClr val="D9D9D9">
              <a:alpha val="25098"/>
            </a:srgbClr>
          </a:solidFill>
          <a:ln w="12700">
            <a:solidFill>
              <a:schemeClr val="bg2"/>
            </a:solidFill>
            <a:round/>
            <a:headEnd/>
            <a:tailEnd/>
          </a:ln>
        </p:spPr>
        <p:txBody>
          <a:bodyPr lIns="90000" tIns="46800" rIns="90000" bIns="46800"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El artículo 79.2 de la LGSMIME establece que el JDC será procedente cuando un ciudadano estime que se afecta su derecho para integrar autoridades electorales en las entidades federativas, tanto administrativas como judiciales.</a:t>
            </a:r>
            <a:endParaRPr lang="es-ES" sz="1400"/>
          </a:p>
        </p:txBody>
      </p:sp>
      <p:sp>
        <p:nvSpPr>
          <p:cNvPr id="80902" name="Rectangle 31"/>
          <p:cNvSpPr>
            <a:spLocks noChangeArrowheads="1"/>
          </p:cNvSpPr>
          <p:nvPr/>
        </p:nvSpPr>
        <p:spPr bwMode="auto">
          <a:xfrm>
            <a:off x="1682750" y="4437063"/>
            <a:ext cx="57689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¿Se trata de un derecho político electoral?</a:t>
            </a:r>
          </a:p>
        </p:txBody>
      </p:sp>
      <p:sp>
        <p:nvSpPr>
          <p:cNvPr id="8" name="7 Rectángulo"/>
          <p:cNvSpPr/>
          <p:nvPr/>
        </p:nvSpPr>
        <p:spPr>
          <a:xfrm>
            <a:off x="0" y="5876925"/>
            <a:ext cx="9144000" cy="981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2000" b="1">
              <a:solidFill>
                <a:srgbClr val="FFFFFF"/>
              </a:solidFill>
              <a:ea typeface="ＭＳ Ｐゴシック" pitchFamily="1" charset="-128"/>
            </a:endParaRPr>
          </a:p>
        </p:txBody>
      </p:sp>
      <p:sp>
        <p:nvSpPr>
          <p:cNvPr id="80904" name="AutoShape 37"/>
          <p:cNvSpPr>
            <a:spLocks noChangeArrowheads="1"/>
          </p:cNvSpPr>
          <p:nvPr/>
        </p:nvSpPr>
        <p:spPr bwMode="auto">
          <a:xfrm>
            <a:off x="395288" y="4800600"/>
            <a:ext cx="8353425" cy="1730375"/>
          </a:xfrm>
          <a:prstGeom prst="roundRect">
            <a:avLst>
              <a:gd name="adj" fmla="val 16667"/>
            </a:avLst>
          </a:prstGeom>
          <a:solidFill>
            <a:srgbClr val="D9D9D9">
              <a:alpha val="25098"/>
            </a:srgbClr>
          </a:solidFill>
          <a:ln w="12700">
            <a:solidFill>
              <a:schemeClr val="bg2"/>
            </a:solidFill>
            <a:round/>
            <a:headEnd/>
            <a:tailEnd/>
          </a:ln>
        </p:spPr>
        <p:txBody>
          <a:bodyPr lIns="90000" tIns="46800" rIns="90000" bIns="46800"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De una interpretación conforme con la Constitución, se establece que los artículos 35, fracciones I, II, III; 41, base VI y 99, fracción V, establecen como derechos político-electorales sólo a los de votar, ser votado, asociación y afiliación. Sin embargo, la segunda parte del artículo 35, fracción II, señala que los ciudadanos tienen derecho a poder ser nombrados para cualquier otro empleo o comisión, teniendo las calidades que establezca la ley. </a:t>
            </a:r>
            <a:r>
              <a:rPr lang="es-MX" sz="1600" b="1"/>
              <a:t>En ese sentido tiene el carácter de derecho fundamental.</a:t>
            </a:r>
            <a:endParaRPr lang="es-ES" sz="1600" b="1"/>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0" y="5876925"/>
            <a:ext cx="9144000" cy="981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2000" b="1">
              <a:solidFill>
                <a:srgbClr val="FFFFFF"/>
              </a:solidFill>
              <a:ea typeface="ＭＳ Ｐゴシック" pitchFamily="1" charset="-128"/>
            </a:endParaRPr>
          </a:p>
        </p:txBody>
      </p:sp>
      <p:sp>
        <p:nvSpPr>
          <p:cNvPr id="81922" name="AutoShape 16"/>
          <p:cNvSpPr>
            <a:spLocks noChangeArrowheads="1"/>
          </p:cNvSpPr>
          <p:nvPr/>
        </p:nvSpPr>
        <p:spPr bwMode="auto">
          <a:xfrm>
            <a:off x="539750" y="984250"/>
            <a:ext cx="8135938" cy="401638"/>
          </a:xfrm>
          <a:prstGeom prst="roundRect">
            <a:avLst>
              <a:gd name="adj" fmla="val 16667"/>
            </a:avLst>
          </a:prstGeom>
          <a:solidFill>
            <a:srgbClr val="D1BDC3">
              <a:alpha val="50195"/>
            </a:srgbClr>
          </a:solidFill>
          <a:ln w="22225">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700" b="1"/>
              <a:t>4. Interpretación a partir de la no redundancia o repetición del legislador</a:t>
            </a:r>
            <a:endParaRPr lang="es-ES" sz="1700" b="1"/>
          </a:p>
        </p:txBody>
      </p:sp>
      <p:sp>
        <p:nvSpPr>
          <p:cNvPr id="81923" name="Rectangle 12"/>
          <p:cNvSpPr>
            <a:spLocks noChangeArrowheads="1"/>
          </p:cNvSpPr>
          <p:nvPr/>
        </p:nvSpPr>
        <p:spPr bwMode="auto">
          <a:xfrm>
            <a:off x="1692275" y="369888"/>
            <a:ext cx="7343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sistemática</a:t>
            </a:r>
            <a:endParaRPr lang="es-ES" b="1"/>
          </a:p>
        </p:txBody>
      </p:sp>
      <p:sp>
        <p:nvSpPr>
          <p:cNvPr id="81924" name="AutoShape 35"/>
          <p:cNvSpPr>
            <a:spLocks noChangeArrowheads="1"/>
          </p:cNvSpPr>
          <p:nvPr/>
        </p:nvSpPr>
        <p:spPr bwMode="auto">
          <a:xfrm>
            <a:off x="611188" y="1484313"/>
            <a:ext cx="7920037" cy="92710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Consiste en asumir que cada disposición normativa tiene una razón de existir en el sistema jurídico, atento al principio del legislador racional; por tanto debe ser rechazada la idea de que el legislador trata de manera igual a supuestos distintos. </a:t>
            </a:r>
          </a:p>
        </p:txBody>
      </p:sp>
      <p:sp>
        <p:nvSpPr>
          <p:cNvPr id="81925" name="Rectangle 12"/>
          <p:cNvSpPr>
            <a:spLocks noChangeArrowheads="1"/>
          </p:cNvSpPr>
          <p:nvPr/>
        </p:nvSpPr>
        <p:spPr bwMode="auto">
          <a:xfrm>
            <a:off x="687388" y="2659063"/>
            <a:ext cx="7805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600" b="1"/>
              <a:t>¿Cómo realizar una interpretación a partir de la no redundancia del legislador?</a:t>
            </a:r>
            <a:endParaRPr lang="es-ES" sz="1600" b="1"/>
          </a:p>
        </p:txBody>
      </p:sp>
      <p:sp>
        <p:nvSpPr>
          <p:cNvPr id="81926" name="AutoShape 35"/>
          <p:cNvSpPr>
            <a:spLocks noChangeArrowheads="1"/>
          </p:cNvSpPr>
          <p:nvPr/>
        </p:nvSpPr>
        <p:spPr bwMode="auto">
          <a:xfrm>
            <a:off x="900113" y="3013075"/>
            <a:ext cx="7343775" cy="92710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Artículo 33 del Cofipe. Las agrupaciones nacionales son formas de asociación ciudadana que coadyuvan al desarrollo de la vida democrática, y de la cultura política, así como a la creación de una opinión pública mejor informada.</a:t>
            </a:r>
          </a:p>
        </p:txBody>
      </p:sp>
      <p:sp>
        <p:nvSpPr>
          <p:cNvPr id="81927" name="8 CuadroTexto"/>
          <p:cNvSpPr txBox="1">
            <a:spLocks noChangeArrowheads="1"/>
          </p:cNvSpPr>
          <p:nvPr/>
        </p:nvSpPr>
        <p:spPr bwMode="auto">
          <a:xfrm>
            <a:off x="395288" y="4210050"/>
            <a:ext cx="1296987" cy="527050"/>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400" b="1"/>
              <a:t>Problema a resolver</a:t>
            </a:r>
          </a:p>
        </p:txBody>
      </p:sp>
      <p:sp>
        <p:nvSpPr>
          <p:cNvPr id="81928" name="AutoShape 16"/>
          <p:cNvSpPr>
            <a:spLocks noChangeArrowheads="1"/>
          </p:cNvSpPr>
          <p:nvPr/>
        </p:nvSpPr>
        <p:spPr bwMode="auto">
          <a:xfrm>
            <a:off x="1979613" y="4149725"/>
            <a:ext cx="6769100" cy="647700"/>
          </a:xfrm>
          <a:prstGeom prst="roundRect">
            <a:avLst>
              <a:gd name="adj" fmla="val 16667"/>
            </a:avLst>
          </a:prstGeom>
          <a:solidFill>
            <a:srgbClr val="D9D9D9">
              <a:alpha val="25098"/>
            </a:srgbClr>
          </a:solidFill>
          <a:ln w="12700">
            <a:solidFill>
              <a:schemeClr val="bg2"/>
            </a:solidFill>
            <a:round/>
            <a:headEnd/>
            <a:tailEnd/>
          </a:ln>
        </p:spPr>
        <p:txBody>
          <a:bodyPr lIns="90000" tIns="46800" rIns="90000" bIns="46800"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600"/>
              <a:t>Las agrupaciones políticas nacionales son equivalentes a asociaciones ciudadanas y por tanto a organizaciones de ciudadanos.</a:t>
            </a:r>
            <a:endParaRPr lang="es-ES" sz="1600"/>
          </a:p>
        </p:txBody>
      </p:sp>
      <p:sp>
        <p:nvSpPr>
          <p:cNvPr id="81929" name="AutoShape 16"/>
          <p:cNvSpPr>
            <a:spLocks noChangeArrowheads="1"/>
          </p:cNvSpPr>
          <p:nvPr/>
        </p:nvSpPr>
        <p:spPr bwMode="auto">
          <a:xfrm>
            <a:off x="1979613" y="4918075"/>
            <a:ext cx="6769100" cy="1730375"/>
          </a:xfrm>
          <a:prstGeom prst="roundRect">
            <a:avLst>
              <a:gd name="adj" fmla="val 16667"/>
            </a:avLst>
          </a:prstGeom>
          <a:solidFill>
            <a:srgbClr val="D9D9D9">
              <a:alpha val="25098"/>
            </a:srgbClr>
          </a:solidFill>
          <a:ln w="12700">
            <a:solidFill>
              <a:schemeClr val="bg2"/>
            </a:solidFill>
            <a:round/>
            <a:headEnd/>
            <a:tailEnd/>
          </a:ln>
        </p:spPr>
        <p:txBody>
          <a:bodyPr lIns="90000" tIns="46800" rIns="90000" bIns="46800"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600"/>
              <a:t>…si se incluyera de manera disfuncional y asistemática la categoría de agrupación política nacional como equivalente a organizaciones de ciudadanos, se llegaría al extremo incorrecto de aceptar que dichas agrupaciones serían sujetos de infracción por tipos diversos a los previstos de manera especial en los artículos 343 y 351 del Cofipe, de </a:t>
            </a:r>
            <a:r>
              <a:rPr lang="es-MX" sz="1600" b="1"/>
              <a:t>manera redundante. (SUP-RAP-132/2008)</a:t>
            </a:r>
          </a:p>
        </p:txBody>
      </p:sp>
      <p:sp>
        <p:nvSpPr>
          <p:cNvPr id="81930" name="8 CuadroTexto"/>
          <p:cNvSpPr txBox="1">
            <a:spLocks noChangeArrowheads="1"/>
          </p:cNvSpPr>
          <p:nvPr/>
        </p:nvSpPr>
        <p:spPr bwMode="auto">
          <a:xfrm>
            <a:off x="395288" y="5524500"/>
            <a:ext cx="1296987" cy="314325"/>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400" b="1"/>
              <a:t>Solución </a:t>
            </a:r>
          </a:p>
        </p:txBody>
      </p:sp>
      <p:cxnSp>
        <p:nvCxnSpPr>
          <p:cNvPr id="81931" name="11 Conector recto de flecha"/>
          <p:cNvCxnSpPr>
            <a:cxnSpLocks noChangeShapeType="1"/>
          </p:cNvCxnSpPr>
          <p:nvPr/>
        </p:nvCxnSpPr>
        <p:spPr bwMode="auto">
          <a:xfrm flipV="1">
            <a:off x="1692275" y="4445000"/>
            <a:ext cx="287338" cy="0"/>
          </a:xfrm>
          <a:prstGeom prst="straightConnector1">
            <a:avLst/>
          </a:prstGeom>
          <a:noFill/>
          <a:ln w="22225">
            <a:solidFill>
              <a:srgbClr val="551929"/>
            </a:solidFill>
            <a:round/>
            <a:headEnd/>
            <a:tailEnd type="arrow" w="med" len="med"/>
          </a:ln>
          <a:extLst>
            <a:ext uri="{909E8E84-426E-40DD-AFC4-6F175D3DCCD1}">
              <a14:hiddenFill xmlns:a14="http://schemas.microsoft.com/office/drawing/2010/main">
                <a:noFill/>
              </a14:hiddenFill>
            </a:ext>
          </a:extLst>
        </p:spPr>
      </p:cxnSp>
      <p:cxnSp>
        <p:nvCxnSpPr>
          <p:cNvPr id="81932" name="14 Conector recto de flecha"/>
          <p:cNvCxnSpPr>
            <a:cxnSpLocks noChangeShapeType="1"/>
          </p:cNvCxnSpPr>
          <p:nvPr/>
        </p:nvCxnSpPr>
        <p:spPr bwMode="auto">
          <a:xfrm flipV="1">
            <a:off x="1692275" y="5668963"/>
            <a:ext cx="287338" cy="0"/>
          </a:xfrm>
          <a:prstGeom prst="straightConnector1">
            <a:avLst/>
          </a:prstGeom>
          <a:noFill/>
          <a:ln w="22225">
            <a:solidFill>
              <a:srgbClr val="551929"/>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0" y="5949950"/>
            <a:ext cx="9144000" cy="90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2000" b="1">
              <a:solidFill>
                <a:srgbClr val="FFFFFF"/>
              </a:solidFill>
              <a:ea typeface="ＭＳ Ｐゴシック" pitchFamily="1" charset="-128"/>
            </a:endParaRPr>
          </a:p>
        </p:txBody>
      </p:sp>
      <p:sp>
        <p:nvSpPr>
          <p:cNvPr id="82946" name="Rectangle 13"/>
          <p:cNvSpPr>
            <a:spLocks noGrp="1" noChangeArrowheads="1"/>
          </p:cNvSpPr>
          <p:nvPr>
            <p:ph type="ctrTitle" idx="4294967295"/>
          </p:nvPr>
        </p:nvSpPr>
        <p:spPr bwMode="auto">
          <a:xfrm>
            <a:off x="685800" y="3038475"/>
            <a:ext cx="7772400" cy="8223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s-MX" sz="4000" smtClean="0">
                <a:solidFill>
                  <a:srgbClr val="660033"/>
                </a:solidFill>
              </a:rPr>
              <a:t>Criterio funcional</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34"/>
          <p:cNvSpPr>
            <a:spLocks noChangeArrowheads="1"/>
          </p:cNvSpPr>
          <p:nvPr/>
        </p:nvSpPr>
        <p:spPr bwMode="auto">
          <a:xfrm>
            <a:off x="3181350" y="1247775"/>
            <a:ext cx="2790825" cy="1030288"/>
          </a:xfrm>
          <a:prstGeom prst="roundRect">
            <a:avLst>
              <a:gd name="adj" fmla="val 16667"/>
            </a:avLst>
          </a:prstGeom>
          <a:solidFill>
            <a:schemeClr val="bg1">
              <a:lumMod val="95000"/>
              <a:alpha val="63000"/>
            </a:schemeClr>
          </a:solidFill>
          <a:ln w="22225" algn="ctr">
            <a:solidFill>
              <a:srgbClr val="660033"/>
            </a:solidFill>
            <a:round/>
            <a:headEnd/>
            <a:tailEnd/>
          </a:ln>
        </p:spPr>
        <p:txBody>
          <a:bodyPr>
            <a:spAutoFit/>
          </a:bodyPr>
          <a:lstStyle/>
          <a:p>
            <a:pPr algn="ctr">
              <a:defRPr/>
            </a:pPr>
            <a:endParaRPr lang="es-MX" b="1">
              <a:latin typeface="Arial" charset="0"/>
              <a:ea typeface="ＭＳ Ｐゴシック" pitchFamily="1" charset="-128"/>
            </a:endParaRPr>
          </a:p>
          <a:p>
            <a:pPr algn="ctr">
              <a:defRPr/>
            </a:pPr>
            <a:r>
              <a:rPr lang="es-MX" b="1">
                <a:latin typeface="Arial" charset="0"/>
                <a:ea typeface="ＭＳ Ｐゴシック" pitchFamily="1" charset="-128"/>
              </a:rPr>
              <a:t>Funcional</a:t>
            </a:r>
          </a:p>
          <a:p>
            <a:pPr algn="ctr">
              <a:defRPr/>
            </a:pPr>
            <a:endParaRPr lang="es-MX" b="1">
              <a:latin typeface="Arial" charset="0"/>
              <a:ea typeface="ＭＳ Ｐゴシック" pitchFamily="1" charset="-128"/>
            </a:endParaRPr>
          </a:p>
        </p:txBody>
      </p:sp>
      <p:sp>
        <p:nvSpPr>
          <p:cNvPr id="84994" name="AutoShape 35"/>
          <p:cNvSpPr>
            <a:spLocks noChangeArrowheads="1"/>
          </p:cNvSpPr>
          <p:nvPr/>
        </p:nvSpPr>
        <p:spPr bwMode="auto">
          <a:xfrm>
            <a:off x="539750" y="2689225"/>
            <a:ext cx="8064500" cy="1535113"/>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800"/>
              <a:t>Consiste en tomar en cuenta los diversos factores relacionados con la creación, aplicación y funcionamiento de la norma jurídica en cuestión, que no pertenezcan a los criterios de interpretación gramatical y sistemática.</a:t>
            </a:r>
          </a:p>
          <a:p>
            <a:pPr algn="just" eaLnBrk="1" hangingPunct="1"/>
            <a:endParaRPr lang="es-MX" sz="1800"/>
          </a:p>
          <a:p>
            <a:pPr algn="r" eaLnBrk="1" hangingPunct="1"/>
            <a:r>
              <a:rPr lang="es-MX" sz="1200"/>
              <a:t>Caso Hank Rhon, SUP-JDC-695/2007 </a:t>
            </a:r>
          </a:p>
        </p:txBody>
      </p:sp>
      <p:sp>
        <p:nvSpPr>
          <p:cNvPr id="84995" name="Line 5"/>
          <p:cNvSpPr>
            <a:spLocks noChangeShapeType="1"/>
          </p:cNvSpPr>
          <p:nvPr/>
        </p:nvSpPr>
        <p:spPr bwMode="auto">
          <a:xfrm rot="10800000">
            <a:off x="4572000" y="2257425"/>
            <a:ext cx="0" cy="431800"/>
          </a:xfrm>
          <a:prstGeom prst="line">
            <a:avLst/>
          </a:prstGeom>
          <a:noFill/>
          <a:ln w="22225">
            <a:solidFill>
              <a:srgbClr val="56072F"/>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es-MX"/>
          </a:p>
        </p:txBody>
      </p:sp>
      <p:sp>
        <p:nvSpPr>
          <p:cNvPr id="84996" name="Rectangle 2"/>
          <p:cNvSpPr>
            <a:spLocks noChangeArrowheads="1"/>
          </p:cNvSpPr>
          <p:nvPr/>
        </p:nvSpPr>
        <p:spPr bwMode="auto">
          <a:xfrm>
            <a:off x="3844925" y="369888"/>
            <a:ext cx="526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Criterio de interpretación funcional</a:t>
            </a:r>
            <a:endParaRPr lang="es-ES" b="1"/>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2"/>
          <p:cNvSpPr>
            <a:spLocks noChangeArrowheads="1"/>
          </p:cNvSpPr>
          <p:nvPr/>
        </p:nvSpPr>
        <p:spPr bwMode="auto">
          <a:xfrm>
            <a:off x="2978150" y="369888"/>
            <a:ext cx="6061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funcional</a:t>
            </a:r>
            <a:endParaRPr lang="es-ES" b="1"/>
          </a:p>
        </p:txBody>
      </p:sp>
      <p:sp>
        <p:nvSpPr>
          <p:cNvPr id="41987" name="AutoShape 16"/>
          <p:cNvSpPr>
            <a:spLocks noChangeArrowheads="1"/>
          </p:cNvSpPr>
          <p:nvPr/>
        </p:nvSpPr>
        <p:spPr bwMode="auto">
          <a:xfrm>
            <a:off x="1168400" y="1658938"/>
            <a:ext cx="6932613" cy="420687"/>
          </a:xfrm>
          <a:prstGeom prst="roundRect">
            <a:avLst>
              <a:gd name="adj" fmla="val 16667"/>
            </a:avLst>
          </a:prstGeom>
          <a:solidFill>
            <a:schemeClr val="bg1">
              <a:lumMod val="85000"/>
              <a:alpha val="54000"/>
            </a:schemeClr>
          </a:solidFill>
          <a:ln w="22225" algn="ctr">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1. Interpretación a partir de la finalidad de la ley o teleológica</a:t>
            </a:r>
            <a:endParaRPr lang="es-ES" sz="1800" b="1"/>
          </a:p>
        </p:txBody>
      </p:sp>
      <p:sp>
        <p:nvSpPr>
          <p:cNvPr id="86019" name="AutoShape 35"/>
          <p:cNvSpPr>
            <a:spLocks noChangeArrowheads="1"/>
          </p:cNvSpPr>
          <p:nvPr/>
        </p:nvSpPr>
        <p:spPr bwMode="auto">
          <a:xfrm>
            <a:off x="611188" y="2241550"/>
            <a:ext cx="8064500" cy="126365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700"/>
              <a:t>Consiste en establecer el significado, alcance, contenido o directriz de un dispositivo legal, a partir de su propósito en la norma y se obtiene del sentido más general del bien jurídico tutelado, en armonía con el cometido de su función en el sistema jurídico.</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2"/>
          <p:cNvSpPr>
            <a:spLocks noChangeArrowheads="1"/>
          </p:cNvSpPr>
          <p:nvPr/>
        </p:nvSpPr>
        <p:spPr bwMode="auto">
          <a:xfrm>
            <a:off x="2117725" y="369888"/>
            <a:ext cx="6992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¿Cómo realizar una interpretación teleológica?</a:t>
            </a:r>
            <a:endParaRPr lang="es-ES" b="1"/>
          </a:p>
        </p:txBody>
      </p:sp>
      <p:sp>
        <p:nvSpPr>
          <p:cNvPr id="87042" name="AutoShape 16"/>
          <p:cNvSpPr>
            <a:spLocks noChangeArrowheads="1"/>
          </p:cNvSpPr>
          <p:nvPr/>
        </p:nvSpPr>
        <p:spPr bwMode="auto">
          <a:xfrm>
            <a:off x="523875" y="1547813"/>
            <a:ext cx="8224838" cy="1263650"/>
          </a:xfrm>
          <a:prstGeom prst="roundRect">
            <a:avLst>
              <a:gd name="adj" fmla="val 16667"/>
            </a:avLst>
          </a:prstGeom>
          <a:solidFill>
            <a:srgbClr val="D1BDC3">
              <a:alpha val="50195"/>
            </a:srgbClr>
          </a:solidFill>
          <a:ln w="22225">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ES" sz="1700"/>
              <a:t>El artículo 17 del Reglamento sobre Aplicación de Sanciones del Partido Acción Nacional, establece que en ningún caso se podrá solicitar una sanción después de transcurridos 365 días naturales, contados a partir del día en que ocurrió la falta o de que se tenga conocimiento de la misma.</a:t>
            </a:r>
          </a:p>
        </p:txBody>
      </p:sp>
      <p:sp>
        <p:nvSpPr>
          <p:cNvPr id="36869" name="AutoShape 35"/>
          <p:cNvSpPr>
            <a:spLocks noChangeArrowheads="1"/>
          </p:cNvSpPr>
          <p:nvPr/>
        </p:nvSpPr>
        <p:spPr bwMode="auto">
          <a:xfrm>
            <a:off x="623888" y="4041775"/>
            <a:ext cx="8064500" cy="126365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700"/>
              <a:t>El artículo debe ser entendido en su concepto más amplio, es decir, debe estar a la finalidad perseguida al crear la norma, misma que consiste en que una vez transcurrido el plazo antes citado, se actualice, la caducidad de la facultad del órgano partidista para imponer la sanción, si esta atribución no ha sido ejercida.</a:t>
            </a:r>
          </a:p>
        </p:txBody>
      </p:sp>
      <p:sp>
        <p:nvSpPr>
          <p:cNvPr id="87044" name="5 Rectángulo"/>
          <p:cNvSpPr>
            <a:spLocks noChangeArrowheads="1"/>
          </p:cNvSpPr>
          <p:nvPr/>
        </p:nvSpPr>
        <p:spPr bwMode="auto">
          <a:xfrm>
            <a:off x="5368925" y="6165850"/>
            <a:ext cx="16160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200"/>
              <a:t>SUP-JDC-2974/2009</a:t>
            </a:r>
          </a:p>
        </p:txBody>
      </p:sp>
      <p:sp>
        <p:nvSpPr>
          <p:cNvPr id="87045" name="1 Rectángulo"/>
          <p:cNvSpPr>
            <a:spLocks noChangeArrowheads="1"/>
          </p:cNvSpPr>
          <p:nvPr/>
        </p:nvSpPr>
        <p:spPr bwMode="auto">
          <a:xfrm>
            <a:off x="696913" y="3141663"/>
            <a:ext cx="7835900" cy="650875"/>
          </a:xfrm>
          <a:prstGeom prst="rect">
            <a:avLst/>
          </a:prstGeom>
          <a:noFill/>
          <a:ln w="9525">
            <a:solidFill>
              <a:srgbClr val="55192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800" b="1"/>
              <a:t>Establecer el propósito en la norma, a partir del bien jurídico tutelado y de su función en el sistema jurídico.</a:t>
            </a:r>
            <a:endParaRPr lang="es-ES" sz="1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1"/>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1116013" y="3068638"/>
            <a:ext cx="8640762" cy="1439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10"/>
          <p:cNvSpPr>
            <a:spLocks noGrp="1" noChangeArrowheads="1"/>
          </p:cNvSpPr>
          <p:nvPr>
            <p:ph type="body" sz="half" idx="3"/>
          </p:nvPr>
        </p:nvSpPr>
        <p:spPr bwMode="auto">
          <a:xfrm>
            <a:off x="457200" y="990600"/>
            <a:ext cx="8229600" cy="1657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lnSpc>
                <a:spcPct val="90000"/>
              </a:lnSpc>
              <a:buFontTx/>
              <a:buNone/>
            </a:pPr>
            <a:endParaRPr lang="es-ES" sz="2000" b="1" smtClean="0"/>
          </a:p>
          <a:p>
            <a:pPr algn="just" eaLnBrk="1" hangingPunct="1">
              <a:lnSpc>
                <a:spcPct val="90000"/>
              </a:lnSpc>
              <a:buFontTx/>
              <a:buNone/>
            </a:pPr>
            <a:r>
              <a:rPr lang="es-ES" sz="2400" b="1" smtClean="0"/>
              <a:t>Resultados de la elección de senadores por el principio de representación proporcional de las elecciones federales de 2006</a:t>
            </a:r>
          </a:p>
          <a:p>
            <a:pPr algn="ctr" eaLnBrk="1" hangingPunct="1">
              <a:lnSpc>
                <a:spcPct val="90000"/>
              </a:lnSpc>
              <a:buFontTx/>
              <a:buNone/>
            </a:pPr>
            <a:r>
              <a:rPr lang="es-MX" sz="2400" b="1" smtClean="0"/>
              <a:t>ESTADO DE SAN LUIS POTOSÍ</a:t>
            </a:r>
            <a:endParaRPr lang="es-ES" sz="2400" b="1" smtClean="0"/>
          </a:p>
        </p:txBody>
      </p:sp>
      <p:sp>
        <p:nvSpPr>
          <p:cNvPr id="9219" name="Rectangle 5"/>
          <p:cNvSpPr>
            <a:spLocks noChangeArrowheads="1"/>
          </p:cNvSpPr>
          <p:nvPr/>
        </p:nvSpPr>
        <p:spPr bwMode="auto">
          <a:xfrm>
            <a:off x="6781800" y="0"/>
            <a:ext cx="2212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b="1"/>
              <a:t>Interpretaci</a:t>
            </a:r>
            <a:r>
              <a:rPr lang="es-ES_tradnl" altLang="ja-JP" b="1"/>
              <a:t>ón</a:t>
            </a:r>
            <a:endParaRPr lang="es-ES_tradnl" sz="18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16"/>
          <p:cNvSpPr>
            <a:spLocks noChangeArrowheads="1"/>
          </p:cNvSpPr>
          <p:nvPr/>
        </p:nvSpPr>
        <p:spPr bwMode="auto">
          <a:xfrm>
            <a:off x="1835150" y="1341438"/>
            <a:ext cx="5564188" cy="454025"/>
          </a:xfrm>
          <a:prstGeom prst="roundRect">
            <a:avLst>
              <a:gd name="adj" fmla="val 16667"/>
            </a:avLst>
          </a:prstGeom>
          <a:solidFill>
            <a:schemeClr val="bg1">
              <a:lumMod val="85000"/>
              <a:alpha val="54000"/>
            </a:schemeClr>
          </a:solidFill>
          <a:ln w="22225" algn="ctr">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2000" b="1"/>
              <a:t>2. Interpretación histórica de la ley</a:t>
            </a:r>
            <a:endParaRPr lang="es-ES" sz="2000" b="1"/>
          </a:p>
        </p:txBody>
      </p:sp>
      <p:sp>
        <p:nvSpPr>
          <p:cNvPr id="88066" name="Rectangle 12"/>
          <p:cNvSpPr>
            <a:spLocks noChangeArrowheads="1"/>
          </p:cNvSpPr>
          <p:nvPr/>
        </p:nvSpPr>
        <p:spPr bwMode="auto">
          <a:xfrm>
            <a:off x="2979738" y="369888"/>
            <a:ext cx="6061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funcional</a:t>
            </a:r>
            <a:endParaRPr lang="es-ES" b="1"/>
          </a:p>
        </p:txBody>
      </p:sp>
      <p:sp>
        <p:nvSpPr>
          <p:cNvPr id="88067" name="AutoShape 35"/>
          <p:cNvSpPr>
            <a:spLocks noChangeArrowheads="1"/>
          </p:cNvSpPr>
          <p:nvPr/>
        </p:nvSpPr>
        <p:spPr bwMode="auto">
          <a:xfrm>
            <a:off x="539750" y="2200275"/>
            <a:ext cx="7920038" cy="180340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2000"/>
              <a:t>Consiste en establecer el significado, sentido, alcance, contenido o directriz de un dispositivo legal, a partir de su evolución histórica y progresiva, a efecto de identificar cómo debe entenderse en el momento en que ocurrieron los hechos y no a partir de la emisión y publicación de la norma.</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16"/>
          <p:cNvSpPr>
            <a:spLocks noChangeArrowheads="1"/>
          </p:cNvSpPr>
          <p:nvPr/>
        </p:nvSpPr>
        <p:spPr bwMode="auto">
          <a:xfrm>
            <a:off x="1403350" y="1524000"/>
            <a:ext cx="6354763" cy="790575"/>
          </a:xfrm>
          <a:prstGeom prst="roundRect">
            <a:avLst>
              <a:gd name="adj" fmla="val 16667"/>
            </a:avLst>
          </a:prstGeom>
          <a:solidFill>
            <a:schemeClr val="bg1">
              <a:lumMod val="85000"/>
              <a:alpha val="50000"/>
            </a:schemeClr>
          </a:solidFill>
          <a:ln w="22225" algn="ctr">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2000"/>
              <a:t>¿Las coaliciones se encuentran legitimadas para combatir  los resultados electorales?</a:t>
            </a:r>
          </a:p>
        </p:txBody>
      </p:sp>
      <p:sp>
        <p:nvSpPr>
          <p:cNvPr id="89090" name="AutoShape 35"/>
          <p:cNvSpPr>
            <a:spLocks noChangeArrowheads="1"/>
          </p:cNvSpPr>
          <p:nvPr/>
        </p:nvSpPr>
        <p:spPr bwMode="auto">
          <a:xfrm>
            <a:off x="755650" y="2868613"/>
            <a:ext cx="7632700" cy="2143125"/>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2000"/>
              <a:t>La Ley General del Sistema de Medios de Impugnación en Materia Electoral para el Estado de Oaxaca, publicada en el "Periódico Oficial del Estado" el ocho de noviembre de dos mil ocho, el legislador de ese Estado, legitimó a las coaliciones, sin dejar de reconocer legitimación procesal a los partidos políticos, a fin de que pudieran interponer el recurso de inconformidad.</a:t>
            </a:r>
          </a:p>
        </p:txBody>
      </p:sp>
      <p:sp>
        <p:nvSpPr>
          <p:cNvPr id="89091" name="5 Rectángulo"/>
          <p:cNvSpPr>
            <a:spLocks noChangeArrowheads="1"/>
          </p:cNvSpPr>
          <p:nvPr/>
        </p:nvSpPr>
        <p:spPr bwMode="auto">
          <a:xfrm>
            <a:off x="4949825" y="5024438"/>
            <a:ext cx="28622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sz="1200"/>
              <a:t>SUP-JRC-343/2010 y acumulados</a:t>
            </a:r>
          </a:p>
        </p:txBody>
      </p:sp>
      <p:sp>
        <p:nvSpPr>
          <p:cNvPr id="89092" name="Rectangle 12"/>
          <p:cNvSpPr>
            <a:spLocks noChangeArrowheads="1"/>
          </p:cNvSpPr>
          <p:nvPr/>
        </p:nvSpPr>
        <p:spPr bwMode="auto">
          <a:xfrm>
            <a:off x="2293938" y="369888"/>
            <a:ext cx="6670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¿Cómo realizar una interpretación histórica?</a:t>
            </a:r>
            <a:endParaRPr lang="es-ES" b="1"/>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AutoShape 35"/>
          <p:cNvSpPr>
            <a:spLocks noChangeArrowheads="1"/>
          </p:cNvSpPr>
          <p:nvPr/>
        </p:nvSpPr>
        <p:spPr bwMode="auto">
          <a:xfrm>
            <a:off x="611188" y="1341438"/>
            <a:ext cx="8064500" cy="3768725"/>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800" b="1"/>
              <a:t>INTERPRETACIÓN HISTÓRICA TRADICIONAL E HISTÓRICA PROGRESIVA DE LA CONSTITUCIÓN.-</a:t>
            </a:r>
            <a:r>
              <a:rPr lang="es-MX" sz="1800"/>
              <a:t> Para fijar el justo alcance de una disposición contenida en la Constitución Política de los Estados Unidos Mexicanos, ante la insuficiencia de elementos que derivan de su análisis literal, sistemático, causal y teleológico, es factible acudir tanto a su interpretación histórica tradicional como histórica progresiva. En la primera de ellas, con el fin de averiguar los propósitos que tuvo el Constituyente para establecer una determinada norma constitucional, resulta necesario analizar los antecedentes legislativos que reflejan con mayor claridad en qué términos se reguló anteriormente una situación análoga y cuál fue el objeto de tales disposiciones, dado que por lo regular existe una conexión entre la ley vigente y la anterior.</a:t>
            </a:r>
          </a:p>
        </p:txBody>
      </p:sp>
      <p:sp>
        <p:nvSpPr>
          <p:cNvPr id="90114" name="Rectangle 12"/>
          <p:cNvSpPr>
            <a:spLocks noChangeArrowheads="1"/>
          </p:cNvSpPr>
          <p:nvPr/>
        </p:nvSpPr>
        <p:spPr bwMode="auto">
          <a:xfrm>
            <a:off x="2400300" y="360363"/>
            <a:ext cx="6670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¿Cómo realizar una interpretación histórica?</a:t>
            </a:r>
            <a:endParaRPr lang="es-ES" b="1"/>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2"/>
          <p:cNvSpPr>
            <a:spLocks noChangeArrowheads="1"/>
          </p:cNvSpPr>
          <p:nvPr/>
        </p:nvSpPr>
        <p:spPr bwMode="auto">
          <a:xfrm>
            <a:off x="2978150" y="369888"/>
            <a:ext cx="6061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funcional</a:t>
            </a:r>
            <a:endParaRPr lang="es-ES" b="1"/>
          </a:p>
        </p:txBody>
      </p:sp>
      <p:sp>
        <p:nvSpPr>
          <p:cNvPr id="47108" name="AutoShape 16"/>
          <p:cNvSpPr>
            <a:spLocks noChangeArrowheads="1"/>
          </p:cNvSpPr>
          <p:nvPr/>
        </p:nvSpPr>
        <p:spPr bwMode="auto">
          <a:xfrm>
            <a:off x="1746250" y="1049338"/>
            <a:ext cx="5705475" cy="790575"/>
          </a:xfrm>
          <a:prstGeom prst="roundRect">
            <a:avLst>
              <a:gd name="adj" fmla="val 16667"/>
            </a:avLst>
          </a:prstGeom>
          <a:solidFill>
            <a:schemeClr val="bg1">
              <a:lumMod val="85000"/>
              <a:alpha val="54000"/>
            </a:schemeClr>
          </a:solidFill>
          <a:ln w="22225" algn="ctr">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2000" b="1"/>
              <a:t>3. Interpretación a partir de las razones del legislador o psicológico</a:t>
            </a:r>
            <a:endParaRPr lang="es-ES" sz="2000" b="1"/>
          </a:p>
        </p:txBody>
      </p:sp>
      <p:sp>
        <p:nvSpPr>
          <p:cNvPr id="91139" name="AutoShape 35"/>
          <p:cNvSpPr>
            <a:spLocks noChangeArrowheads="1"/>
          </p:cNvSpPr>
          <p:nvPr/>
        </p:nvSpPr>
        <p:spPr bwMode="auto">
          <a:xfrm>
            <a:off x="1187450" y="2276475"/>
            <a:ext cx="6769100" cy="180340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2000"/>
              <a:t>Consiste en establecer el significado, sentido, alcance, contenido o directriz de un dispositivo legal, a partir de los debates parlamentarios y la exposición de motivos, en que el legislador expresó las razones legislativas que dieron lugar a la norma en cuestión.</a:t>
            </a:r>
            <a:endParaRPr lang="es-MX" sz="140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16"/>
          <p:cNvSpPr>
            <a:spLocks noChangeArrowheads="1"/>
          </p:cNvSpPr>
          <p:nvPr/>
        </p:nvSpPr>
        <p:spPr bwMode="auto">
          <a:xfrm>
            <a:off x="827088" y="1341438"/>
            <a:ext cx="7561262" cy="723900"/>
          </a:xfrm>
          <a:prstGeom prst="roundRect">
            <a:avLst>
              <a:gd name="adj" fmla="val 16667"/>
            </a:avLst>
          </a:prstGeom>
          <a:solidFill>
            <a:schemeClr val="bg1">
              <a:lumMod val="85000"/>
              <a:alpha val="50000"/>
            </a:schemeClr>
          </a:solidFill>
          <a:ln w="22225" algn="ctr">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800"/>
              <a:t>¿Qué razones tuvo el legislador para establecer que los actores ajenos al proceso electora se posicionen en las campañas electorales?</a:t>
            </a:r>
            <a:endParaRPr lang="es-ES" sz="1800"/>
          </a:p>
        </p:txBody>
      </p:sp>
      <p:sp>
        <p:nvSpPr>
          <p:cNvPr id="92162" name="AutoShape 35"/>
          <p:cNvSpPr>
            <a:spLocks noChangeArrowheads="1"/>
          </p:cNvSpPr>
          <p:nvPr/>
        </p:nvSpPr>
        <p:spPr bwMode="auto">
          <a:xfrm>
            <a:off x="250825" y="2276475"/>
            <a:ext cx="8642350" cy="363855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600"/>
              <a:t>De la exposición de motivos de la iniciativa de proyecto de decreto para reformar diversas disposiciones de la Constitución Federal en materia electoral, presentada en 2007, se desprende lo siguiente:</a:t>
            </a:r>
          </a:p>
          <a:p>
            <a:pPr algn="just" eaLnBrk="1" hangingPunct="1"/>
            <a:endParaRPr lang="es-MX" sz="1600"/>
          </a:p>
          <a:p>
            <a:pPr algn="just" eaLnBrk="1" hangingPunct="1"/>
            <a:r>
              <a:rPr lang="es-MX" sz="1600"/>
              <a:t>Uno de los objetivos de la regulación de la propaganda gubernamental y del acceso a los medios de comunicación social es, evitar, principalmente, que sujetos ajenos al procedimiento electoral incidan en las campañas electorales y sus resultados, así como que el poder público, en todos los órdenes, observe en todo tiempo, una conducta de imparcialidad respecto de la competencia electoral, impidiendo la injerencia de dicho poder a favor o en contra de cualquier partido político o candidato a cargo de elección popular e incluso la utilización del mismo, "para promover ambiciones personales de índole política". Lo anterior, por supuesto, salvo las excepciones expresamente previstas por el propio constituyente.</a:t>
            </a:r>
            <a:endParaRPr lang="es-MX" sz="1800"/>
          </a:p>
        </p:txBody>
      </p:sp>
      <p:sp>
        <p:nvSpPr>
          <p:cNvPr id="92163" name="5 Rectángulo"/>
          <p:cNvSpPr>
            <a:spLocks noChangeArrowheads="1"/>
          </p:cNvSpPr>
          <p:nvPr/>
        </p:nvSpPr>
        <p:spPr bwMode="auto">
          <a:xfrm>
            <a:off x="2843213" y="5888038"/>
            <a:ext cx="5003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sz="1200"/>
              <a:t>SUP-RAP-119/2010 y acumulados </a:t>
            </a:r>
          </a:p>
        </p:txBody>
      </p:sp>
      <p:sp>
        <p:nvSpPr>
          <p:cNvPr id="92164" name="Rectangle 12"/>
          <p:cNvSpPr>
            <a:spLocks noChangeArrowheads="1"/>
          </p:cNvSpPr>
          <p:nvPr/>
        </p:nvSpPr>
        <p:spPr bwMode="auto">
          <a:xfrm>
            <a:off x="827088" y="369888"/>
            <a:ext cx="81724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¿Cómo realizar una interpretación a partir de las razones del legislador?</a:t>
            </a:r>
            <a:endParaRPr lang="es-ES" b="1"/>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AutoShape 16"/>
          <p:cNvSpPr>
            <a:spLocks noChangeArrowheads="1"/>
          </p:cNvSpPr>
          <p:nvPr/>
        </p:nvSpPr>
        <p:spPr bwMode="auto">
          <a:xfrm>
            <a:off x="1763713" y="1722438"/>
            <a:ext cx="5688012" cy="454025"/>
          </a:xfrm>
          <a:prstGeom prst="roundRect">
            <a:avLst>
              <a:gd name="adj" fmla="val 16667"/>
            </a:avLst>
          </a:prstGeom>
          <a:solidFill>
            <a:schemeClr val="bg1">
              <a:lumMod val="85000"/>
              <a:alpha val="54000"/>
            </a:schemeClr>
          </a:solidFill>
          <a:ln w="22225" algn="ctr">
            <a:solidFill>
              <a:srgbClr val="551929"/>
            </a:solidFill>
            <a:round/>
            <a:headEnd/>
            <a:tailEnd/>
          </a:ln>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2000" b="1"/>
              <a:t>4. Interpretación pragmática o realista</a:t>
            </a:r>
            <a:endParaRPr lang="es-ES" sz="2000" b="1"/>
          </a:p>
        </p:txBody>
      </p:sp>
      <p:sp>
        <p:nvSpPr>
          <p:cNvPr id="93186" name="Rectangle 12"/>
          <p:cNvSpPr>
            <a:spLocks noChangeArrowheads="1"/>
          </p:cNvSpPr>
          <p:nvPr/>
        </p:nvSpPr>
        <p:spPr bwMode="auto">
          <a:xfrm>
            <a:off x="2997200" y="369888"/>
            <a:ext cx="6061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Aplicación de la interpretación funcional</a:t>
            </a:r>
            <a:endParaRPr lang="es-ES" b="1"/>
          </a:p>
        </p:txBody>
      </p:sp>
      <p:sp>
        <p:nvSpPr>
          <p:cNvPr id="93187" name="AutoShape 35"/>
          <p:cNvSpPr>
            <a:spLocks noChangeArrowheads="1"/>
          </p:cNvSpPr>
          <p:nvPr/>
        </p:nvSpPr>
        <p:spPr bwMode="auto">
          <a:xfrm>
            <a:off x="755650" y="2520950"/>
            <a:ext cx="7777163" cy="1130300"/>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2000"/>
              <a:t>Consiste en establecer el significado, sentido, alcance, contenido o directriz de un dispositivo legal, a partir de criterios económicos, políticos, sociales, culturales y éticos.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AutoShape 35"/>
          <p:cNvSpPr>
            <a:spLocks noChangeArrowheads="1"/>
          </p:cNvSpPr>
          <p:nvPr/>
        </p:nvSpPr>
        <p:spPr bwMode="auto">
          <a:xfrm>
            <a:off x="665163" y="1916113"/>
            <a:ext cx="7920037" cy="2246312"/>
          </a:xfrm>
          <a:prstGeom prst="roundRect">
            <a:avLst>
              <a:gd name="adj" fmla="val 16667"/>
            </a:avLst>
          </a:prstGeom>
          <a:noFill/>
          <a:ln w="22225">
            <a:solidFill>
              <a:srgbClr val="660033"/>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800" b="1"/>
              <a:t>COMUNIDADES INDÍGENAS. SUPLENCIA DE LA QUEJA EN LOS JUICIOS ELECTORALES PROMOVIDOS POR SUS INTEGRANTES.</a:t>
            </a:r>
            <a:r>
              <a:rPr lang="es-MX" sz="1800"/>
              <a:t>—…tiene como presupuesto necesario la facilidad de acceso a los tribunales. Esto es así, porque el alcance de la suplencia de la queja obedece al espíritu garantista y </a:t>
            </a:r>
            <a:r>
              <a:rPr lang="es-MX" sz="1800" u="sng"/>
              <a:t>antiformalista</a:t>
            </a:r>
            <a:r>
              <a:rPr lang="es-MX" sz="1800"/>
              <a:t>, tendente a superar las desventajas procesales en que se encuentran, por sus </a:t>
            </a:r>
            <a:r>
              <a:rPr lang="es-MX" sz="1800" u="sng"/>
              <a:t>circunstancias culturales, económicas o sociales.</a:t>
            </a:r>
          </a:p>
        </p:txBody>
      </p:sp>
      <p:sp>
        <p:nvSpPr>
          <p:cNvPr id="94210" name="Rectangle 12"/>
          <p:cNvSpPr>
            <a:spLocks noChangeArrowheads="1"/>
          </p:cNvSpPr>
          <p:nvPr/>
        </p:nvSpPr>
        <p:spPr bwMode="auto">
          <a:xfrm>
            <a:off x="808038" y="369888"/>
            <a:ext cx="8264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r>
              <a:rPr lang="es-MX" b="1"/>
              <a:t>¿Cómo realizar una interpretación pragmática o realista</a:t>
            </a:r>
            <a:endParaRPr lang="es-ES" b="1"/>
          </a:p>
        </p:txBody>
      </p:sp>
      <p:sp>
        <p:nvSpPr>
          <p:cNvPr id="94211" name="1 Rectángulo"/>
          <p:cNvSpPr>
            <a:spLocks noChangeArrowheads="1"/>
          </p:cNvSpPr>
          <p:nvPr/>
        </p:nvSpPr>
        <p:spPr bwMode="auto">
          <a:xfrm>
            <a:off x="6089650" y="4221163"/>
            <a:ext cx="17684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MX" sz="1200"/>
              <a:t>Jurisprudencia 13/2008</a:t>
            </a:r>
            <a:endParaRPr lang="es-ES" sz="1200" b="1"/>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24 Rectángulo redondeado"/>
          <p:cNvSpPr>
            <a:spLocks noChangeArrowheads="1"/>
          </p:cNvSpPr>
          <p:nvPr/>
        </p:nvSpPr>
        <p:spPr bwMode="auto">
          <a:xfrm>
            <a:off x="812800" y="1495425"/>
            <a:ext cx="6711950" cy="709613"/>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sz="1800" b="1"/>
              <a:t>1. una o varias tesis de las que su verdad todavía no se excluye </a:t>
            </a:r>
            <a:r>
              <a:rPr lang="es-ES_tradnl" sz="1800" b="1">
                <a:solidFill>
                  <a:srgbClr val="8B2943"/>
                </a:solidFill>
              </a:rPr>
              <a:t>(tesis1)</a:t>
            </a:r>
            <a:endParaRPr lang="es-ES" sz="1800" b="1">
              <a:solidFill>
                <a:srgbClr val="8B2943"/>
              </a:solidFill>
            </a:endParaRPr>
          </a:p>
        </p:txBody>
      </p:sp>
      <p:sp>
        <p:nvSpPr>
          <p:cNvPr id="95234" name="24 Rectángulo redondeado"/>
          <p:cNvSpPr>
            <a:spLocks noChangeArrowheads="1"/>
          </p:cNvSpPr>
          <p:nvPr/>
        </p:nvSpPr>
        <p:spPr bwMode="auto">
          <a:xfrm>
            <a:off x="827088" y="4581525"/>
            <a:ext cx="6769100" cy="1014413"/>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MX" sz="1800" b="1"/>
              <a:t>4. una tercer tesis </a:t>
            </a:r>
            <a:r>
              <a:rPr lang="es-MX" sz="1800" b="1">
                <a:solidFill>
                  <a:srgbClr val="8B2943"/>
                </a:solidFill>
              </a:rPr>
              <a:t>(tesis3)</a:t>
            </a:r>
            <a:r>
              <a:rPr lang="es-MX" sz="1800" b="1"/>
              <a:t>. ya demostrada tomada como verdadera, contradictoria con las consecuencias extraídas de la segunda tesis (o hipótesis)</a:t>
            </a:r>
            <a:endParaRPr lang="es-ES" sz="1800" b="1"/>
          </a:p>
        </p:txBody>
      </p:sp>
      <p:sp>
        <p:nvSpPr>
          <p:cNvPr id="95235" name="24 Rectángulo redondeado"/>
          <p:cNvSpPr>
            <a:spLocks noChangeArrowheads="1"/>
          </p:cNvSpPr>
          <p:nvPr/>
        </p:nvSpPr>
        <p:spPr bwMode="auto">
          <a:xfrm>
            <a:off x="827088" y="2647950"/>
            <a:ext cx="6697662" cy="709613"/>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sz="1800" b="1"/>
              <a:t>2. una tesis (o mejor una hipótesis), contradictoria con las anteriores, de la que queremos afirmar su falsedad </a:t>
            </a:r>
            <a:r>
              <a:rPr lang="es-ES_tradnl" sz="1800" b="1">
                <a:solidFill>
                  <a:srgbClr val="8B2943"/>
                </a:solidFill>
              </a:rPr>
              <a:t>(tesis2)</a:t>
            </a:r>
            <a:endParaRPr lang="es-ES" sz="1800" b="1">
              <a:solidFill>
                <a:srgbClr val="8B2943"/>
              </a:solidFill>
            </a:endParaRPr>
          </a:p>
        </p:txBody>
      </p:sp>
      <p:sp>
        <p:nvSpPr>
          <p:cNvPr id="95236" name="24 Rectángulo redondeado"/>
          <p:cNvSpPr>
            <a:spLocks noChangeArrowheads="1"/>
          </p:cNvSpPr>
          <p:nvPr/>
        </p:nvSpPr>
        <p:spPr bwMode="auto">
          <a:xfrm>
            <a:off x="827088" y="3743325"/>
            <a:ext cx="6697662" cy="406400"/>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MX" sz="1800" b="1"/>
              <a:t>3. unas consecuencias de esta segunda tesis (o hipótesis)</a:t>
            </a:r>
            <a:endParaRPr lang="es-ES" sz="1800" b="1"/>
          </a:p>
        </p:txBody>
      </p:sp>
      <p:sp>
        <p:nvSpPr>
          <p:cNvPr id="95237" name="AutoShape 8">
            <a:hlinkClick r:id="rId2" action="ppaction://hlinksldjump" highlightClick="1"/>
          </p:cNvPr>
          <p:cNvSpPr>
            <a:spLocks noChangeArrowheads="1"/>
          </p:cNvSpPr>
          <p:nvPr/>
        </p:nvSpPr>
        <p:spPr bwMode="auto">
          <a:xfrm>
            <a:off x="8345488" y="1484313"/>
            <a:ext cx="403225" cy="431800"/>
          </a:xfrm>
          <a:prstGeom prst="actionButtonForwardNext">
            <a:avLst/>
          </a:prstGeom>
          <a:noFill/>
          <a:ln w="9525">
            <a:solidFill>
              <a:srgbClr val="56072F"/>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95238" name="3 Botón de acción: Volver">
            <a:hlinkClick r:id="rId3" action="ppaction://hlinksldjump" highlightClick="1"/>
          </p:cNvPr>
          <p:cNvSpPr>
            <a:spLocks noChangeArrowheads="1"/>
          </p:cNvSpPr>
          <p:nvPr/>
        </p:nvSpPr>
        <p:spPr bwMode="auto">
          <a:xfrm>
            <a:off x="4211638" y="5949950"/>
            <a:ext cx="785812" cy="479425"/>
          </a:xfrm>
          <a:prstGeom prst="actionButtonReturn">
            <a:avLst/>
          </a:prstGeom>
          <a:noFill/>
          <a:ln w="25400">
            <a:solidFill>
              <a:srgbClr val="56072F"/>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s-MX" sz="1800" b="1">
              <a:solidFill>
                <a:srgbClr val="FFFFFF"/>
              </a:solidFill>
            </a:endParaRPr>
          </a:p>
        </p:txBody>
      </p:sp>
      <p:sp>
        <p:nvSpPr>
          <p:cNvPr id="95239" name="Text Box 10"/>
          <p:cNvSpPr txBox="1">
            <a:spLocks noChangeArrowheads="1"/>
          </p:cNvSpPr>
          <p:nvPr/>
        </p:nvSpPr>
        <p:spPr bwMode="auto">
          <a:xfrm>
            <a:off x="3635375" y="400050"/>
            <a:ext cx="543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699">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s-MX">
                <a:solidFill>
                  <a:srgbClr val="560730"/>
                </a:solidFill>
              </a:rPr>
              <a:t>Argumento apagógico o por el absurdo</a:t>
            </a:r>
            <a:endParaRPr lang="es-ES">
              <a:solidFill>
                <a:srgbClr val="560730"/>
              </a:solidFill>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AutoShape 10">
            <a:hlinkClick r:id="rId2" action="ppaction://hlinksldjump" highlightClick="1"/>
          </p:cNvPr>
          <p:cNvSpPr>
            <a:spLocks noChangeArrowheads="1"/>
          </p:cNvSpPr>
          <p:nvPr/>
        </p:nvSpPr>
        <p:spPr bwMode="auto">
          <a:xfrm>
            <a:off x="7740650" y="3068638"/>
            <a:ext cx="403225" cy="431800"/>
          </a:xfrm>
          <a:prstGeom prst="actionButtonForwardNext">
            <a:avLst/>
          </a:prstGeom>
          <a:noFill/>
          <a:ln w="9525">
            <a:solidFill>
              <a:srgbClr val="56072F"/>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4" name="3 Botón de acción: Volver">
            <a:hlinkClick r:id="rId3" action="ppaction://hlinksldjump" highlightClick="1"/>
          </p:cNvPr>
          <p:cNvSpPr>
            <a:spLocks noChangeArrowheads="1"/>
          </p:cNvSpPr>
          <p:nvPr/>
        </p:nvSpPr>
        <p:spPr bwMode="auto">
          <a:xfrm>
            <a:off x="4211638" y="5949950"/>
            <a:ext cx="785812" cy="479425"/>
          </a:xfrm>
          <a:prstGeom prst="actionButtonReturn">
            <a:avLst/>
          </a:prstGeom>
          <a:noFill/>
          <a:ln w="25400" algn="ctr">
            <a:solidFill>
              <a:srgbClr val="56072F"/>
            </a:solidFill>
            <a:miter lim="800000"/>
            <a:headEnd/>
            <a:tailEnd/>
          </a:ln>
        </p:spPr>
        <p:txBody>
          <a:bodyPr anchor="ctr"/>
          <a:lstStyle/>
          <a:p>
            <a:pPr algn="ctr">
              <a:defRPr/>
            </a:pPr>
            <a:endParaRPr lang="es-MX">
              <a:solidFill>
                <a:schemeClr val="lt1"/>
              </a:solidFill>
              <a:latin typeface="+mn-lt"/>
              <a:ea typeface="+mn-ea"/>
            </a:endParaRPr>
          </a:p>
        </p:txBody>
      </p:sp>
      <p:sp>
        <p:nvSpPr>
          <p:cNvPr id="96259" name="Text Box 12"/>
          <p:cNvSpPr txBox="1">
            <a:spLocks noChangeArrowheads="1"/>
          </p:cNvSpPr>
          <p:nvPr/>
        </p:nvSpPr>
        <p:spPr bwMode="auto">
          <a:xfrm>
            <a:off x="5435600" y="404813"/>
            <a:ext cx="33131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699">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s-MX">
                <a:solidFill>
                  <a:srgbClr val="560730"/>
                </a:solidFill>
              </a:rPr>
              <a:t>Argumento de autoridad</a:t>
            </a:r>
            <a:endParaRPr lang="es-ES">
              <a:solidFill>
                <a:srgbClr val="560730"/>
              </a:solidFill>
            </a:endParaRPr>
          </a:p>
        </p:txBody>
      </p:sp>
      <p:sp>
        <p:nvSpPr>
          <p:cNvPr id="96260" name="AutoShape 13"/>
          <p:cNvSpPr>
            <a:spLocks noChangeArrowheads="1"/>
          </p:cNvSpPr>
          <p:nvPr/>
        </p:nvSpPr>
        <p:spPr bwMode="auto">
          <a:xfrm>
            <a:off x="827088" y="3140075"/>
            <a:ext cx="1368425" cy="360363"/>
          </a:xfrm>
          <a:prstGeom prst="roundRect">
            <a:avLst>
              <a:gd name="adj" fmla="val 16667"/>
            </a:avLst>
          </a:prstGeom>
          <a:noFill/>
          <a:ln w="222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r>
              <a:rPr lang="es-ES" sz="1800" b="1">
                <a:solidFill>
                  <a:srgbClr val="8E2A44"/>
                </a:solidFill>
              </a:rPr>
              <a:t>Autoridad</a:t>
            </a:r>
          </a:p>
        </p:txBody>
      </p:sp>
      <p:sp>
        <p:nvSpPr>
          <p:cNvPr id="96261" name="25 Rectángulo redondeado"/>
          <p:cNvSpPr>
            <a:spLocks noChangeArrowheads="1"/>
          </p:cNvSpPr>
          <p:nvPr/>
        </p:nvSpPr>
        <p:spPr bwMode="auto">
          <a:xfrm>
            <a:off x="3492500" y="1773238"/>
            <a:ext cx="3671888" cy="576262"/>
          </a:xfrm>
          <a:prstGeom prst="roundRect">
            <a:avLst>
              <a:gd name="adj" fmla="val 16667"/>
            </a:avLst>
          </a:prstGeom>
          <a:noFill/>
          <a:ln w="222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ES" sz="1800" b="1"/>
              <a:t>Jurisprudencia no vinculante</a:t>
            </a:r>
            <a:endParaRPr lang="es-ES_tradnl" sz="1800" b="1"/>
          </a:p>
        </p:txBody>
      </p:sp>
      <p:sp>
        <p:nvSpPr>
          <p:cNvPr id="96262" name="25 Rectángulo redondeado"/>
          <p:cNvSpPr>
            <a:spLocks noChangeArrowheads="1"/>
          </p:cNvSpPr>
          <p:nvPr/>
        </p:nvSpPr>
        <p:spPr bwMode="auto">
          <a:xfrm>
            <a:off x="3563938" y="4508500"/>
            <a:ext cx="1584325" cy="360363"/>
          </a:xfrm>
          <a:prstGeom prst="roundRect">
            <a:avLst>
              <a:gd name="adj" fmla="val 16667"/>
            </a:avLst>
          </a:prstGeom>
          <a:noFill/>
          <a:ln w="222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ES" sz="1800"/>
              <a:t>Doctrina.</a:t>
            </a:r>
            <a:endParaRPr lang="es-ES_tradnl" sz="1800"/>
          </a:p>
        </p:txBody>
      </p:sp>
      <p:sp>
        <p:nvSpPr>
          <p:cNvPr id="96263" name="25 Rectángulo redondeado"/>
          <p:cNvSpPr>
            <a:spLocks noChangeArrowheads="1"/>
          </p:cNvSpPr>
          <p:nvPr/>
        </p:nvSpPr>
        <p:spPr bwMode="auto">
          <a:xfrm>
            <a:off x="3492500" y="3213100"/>
            <a:ext cx="2592388" cy="360363"/>
          </a:xfrm>
          <a:prstGeom prst="roundRect">
            <a:avLst>
              <a:gd name="adj" fmla="val 16667"/>
            </a:avLst>
          </a:prstGeom>
          <a:noFill/>
          <a:ln w="222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ES" sz="1800" b="1"/>
              <a:t>Derecho comparado</a:t>
            </a:r>
            <a:endParaRPr lang="es-ES_tradnl" sz="1800" b="1"/>
          </a:p>
        </p:txBody>
      </p:sp>
      <p:sp>
        <p:nvSpPr>
          <p:cNvPr id="96264" name="AutoShape 4"/>
          <p:cNvSpPr>
            <a:spLocks/>
          </p:cNvSpPr>
          <p:nvPr/>
        </p:nvSpPr>
        <p:spPr bwMode="auto">
          <a:xfrm>
            <a:off x="2627313" y="1844675"/>
            <a:ext cx="504825" cy="2952750"/>
          </a:xfrm>
          <a:prstGeom prst="leftBrace">
            <a:avLst>
              <a:gd name="adj1" fmla="val 34417"/>
              <a:gd name="adj2" fmla="val 50000"/>
            </a:avLst>
          </a:prstGeom>
          <a:noFill/>
          <a:ln w="28575">
            <a:solidFill>
              <a:srgbClr val="33333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AutoShape 13">
            <a:hlinkClick r:id="rId2" action="ppaction://hlinksldjump" highlightClick="1"/>
          </p:cNvPr>
          <p:cNvSpPr>
            <a:spLocks noChangeArrowheads="1"/>
          </p:cNvSpPr>
          <p:nvPr/>
        </p:nvSpPr>
        <p:spPr bwMode="auto">
          <a:xfrm>
            <a:off x="6948488" y="5876925"/>
            <a:ext cx="403225" cy="431800"/>
          </a:xfrm>
          <a:prstGeom prst="actionButtonForwardNext">
            <a:avLst/>
          </a:prstGeom>
          <a:noFill/>
          <a:ln w="9525">
            <a:solidFill>
              <a:srgbClr val="56072F"/>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97282" name="Text Box 16"/>
          <p:cNvSpPr txBox="1">
            <a:spLocks noChangeArrowheads="1"/>
          </p:cNvSpPr>
          <p:nvPr/>
        </p:nvSpPr>
        <p:spPr bwMode="auto">
          <a:xfrm>
            <a:off x="5435600" y="404813"/>
            <a:ext cx="34575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699">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s-MX">
                <a:solidFill>
                  <a:srgbClr val="560730"/>
                </a:solidFill>
              </a:rPr>
              <a:t>Laguna jurídica</a:t>
            </a:r>
            <a:endParaRPr lang="es-ES">
              <a:solidFill>
                <a:srgbClr val="560730"/>
              </a:solidFill>
            </a:endParaRPr>
          </a:p>
        </p:txBody>
      </p:sp>
      <p:sp>
        <p:nvSpPr>
          <p:cNvPr id="97283" name="25 Rectángulo redondeado"/>
          <p:cNvSpPr>
            <a:spLocks noChangeArrowheads="1"/>
          </p:cNvSpPr>
          <p:nvPr/>
        </p:nvSpPr>
        <p:spPr bwMode="auto">
          <a:xfrm>
            <a:off x="2987675" y="2060575"/>
            <a:ext cx="4248150" cy="935038"/>
          </a:xfrm>
          <a:prstGeom prst="roundRect">
            <a:avLst>
              <a:gd name="adj" fmla="val 16667"/>
            </a:avLst>
          </a:prstGeom>
          <a:noFill/>
          <a:ln w="222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ES" sz="1800"/>
              <a:t>Remite a regulación inexistente.</a:t>
            </a:r>
            <a:endParaRPr lang="es-ES_tradnl" sz="1800"/>
          </a:p>
        </p:txBody>
      </p:sp>
      <p:sp>
        <p:nvSpPr>
          <p:cNvPr id="97284" name="25 Rectángulo redondeado"/>
          <p:cNvSpPr>
            <a:spLocks noChangeArrowheads="1"/>
          </p:cNvSpPr>
          <p:nvPr/>
        </p:nvSpPr>
        <p:spPr bwMode="auto">
          <a:xfrm>
            <a:off x="2987675" y="3213100"/>
            <a:ext cx="4249738" cy="1008063"/>
          </a:xfrm>
          <a:prstGeom prst="roundRect">
            <a:avLst>
              <a:gd name="adj" fmla="val 16667"/>
            </a:avLst>
          </a:prstGeom>
          <a:noFill/>
          <a:ln w="222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ES" sz="1800"/>
              <a:t>Regulación  incompleta</a:t>
            </a:r>
            <a:endParaRPr lang="es-ES_tradnl" sz="1800"/>
          </a:p>
        </p:txBody>
      </p:sp>
      <p:sp>
        <p:nvSpPr>
          <p:cNvPr id="97285" name="25 Rectángulo redondeado"/>
          <p:cNvSpPr>
            <a:spLocks noChangeArrowheads="1"/>
          </p:cNvSpPr>
          <p:nvPr/>
        </p:nvSpPr>
        <p:spPr bwMode="auto">
          <a:xfrm>
            <a:off x="2987675" y="4508500"/>
            <a:ext cx="4248150" cy="935038"/>
          </a:xfrm>
          <a:prstGeom prst="roundRect">
            <a:avLst>
              <a:gd name="adj" fmla="val 16667"/>
            </a:avLst>
          </a:prstGeom>
          <a:noFill/>
          <a:ln w="222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es-ES" sz="1800"/>
              <a:t>Regulación omisa</a:t>
            </a:r>
            <a:endParaRPr lang="es-ES_tradnl" sz="1800"/>
          </a:p>
        </p:txBody>
      </p:sp>
      <p:sp>
        <p:nvSpPr>
          <p:cNvPr id="97286" name="AutoShape 22"/>
          <p:cNvSpPr>
            <a:spLocks noChangeArrowheads="1"/>
          </p:cNvSpPr>
          <p:nvPr/>
        </p:nvSpPr>
        <p:spPr bwMode="auto">
          <a:xfrm>
            <a:off x="250825" y="3284538"/>
            <a:ext cx="1584325" cy="863600"/>
          </a:xfrm>
          <a:prstGeom prst="roundRect">
            <a:avLst>
              <a:gd name="adj" fmla="val 16667"/>
            </a:avLst>
          </a:prstGeom>
          <a:noFill/>
          <a:ln w="22225">
            <a:solidFill>
              <a:srgbClr val="56072F"/>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r>
              <a:rPr lang="es-MX" sz="1800" b="1">
                <a:solidFill>
                  <a:srgbClr val="8E2A44"/>
                </a:solidFill>
              </a:rPr>
              <a:t>Falta de disposición expresa</a:t>
            </a:r>
            <a:endParaRPr lang="es-ES" sz="1800" b="1">
              <a:solidFill>
                <a:srgbClr val="8E2A44"/>
              </a:solidFill>
            </a:endParaRPr>
          </a:p>
        </p:txBody>
      </p:sp>
      <p:sp>
        <p:nvSpPr>
          <p:cNvPr id="97287" name="AutoShape 4"/>
          <p:cNvSpPr>
            <a:spLocks/>
          </p:cNvSpPr>
          <p:nvPr/>
        </p:nvSpPr>
        <p:spPr bwMode="auto">
          <a:xfrm>
            <a:off x="2338388" y="1846263"/>
            <a:ext cx="504825" cy="3743325"/>
          </a:xfrm>
          <a:prstGeom prst="leftBrace">
            <a:avLst>
              <a:gd name="adj1" fmla="val 43632"/>
              <a:gd name="adj2" fmla="val 50000"/>
            </a:avLst>
          </a:prstGeom>
          <a:noFill/>
          <a:ln w="28575">
            <a:solidFill>
              <a:srgbClr val="33333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3"/>
          <p:cNvSpPr>
            <a:spLocks noGrp="1" noChangeArrowheads="1"/>
          </p:cNvSpPr>
          <p:nvPr>
            <p:ph type="body" idx="4294967295"/>
          </p:nvPr>
        </p:nvSpPr>
        <p:spPr bwMode="auto">
          <a:xfrm>
            <a:off x="381000" y="990600"/>
            <a:ext cx="8229600" cy="4525963"/>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90000"/>
              </a:lnSpc>
              <a:buFontTx/>
              <a:buNone/>
            </a:pPr>
            <a:r>
              <a:rPr lang="es-ES_tradnl" sz="2400" smtClean="0"/>
              <a:t>Atendiendo los anteriores resultados los partidos y coaliciones contendientes ocuparían los siguientes lugares:</a:t>
            </a:r>
          </a:p>
          <a:p>
            <a:pPr eaLnBrk="1" hangingPunct="1">
              <a:lnSpc>
                <a:spcPct val="90000"/>
              </a:lnSpc>
              <a:buFontTx/>
              <a:buNone/>
            </a:pPr>
            <a:endParaRPr lang="es-ES_tradnl" sz="2400" smtClean="0"/>
          </a:p>
          <a:p>
            <a:pPr eaLnBrk="1" hangingPunct="1">
              <a:lnSpc>
                <a:spcPct val="90000"/>
              </a:lnSpc>
              <a:buFontTx/>
              <a:buNone/>
            </a:pPr>
            <a:r>
              <a:rPr lang="es-ES_tradnl" sz="2400" smtClean="0"/>
              <a:t>1º  PAN  </a:t>
            </a:r>
          </a:p>
          <a:p>
            <a:pPr eaLnBrk="1" hangingPunct="1">
              <a:lnSpc>
                <a:spcPct val="90000"/>
              </a:lnSpc>
              <a:buFontTx/>
              <a:buNone/>
            </a:pPr>
            <a:endParaRPr lang="es-ES_tradnl" sz="2400" smtClean="0"/>
          </a:p>
          <a:p>
            <a:pPr eaLnBrk="1" hangingPunct="1">
              <a:lnSpc>
                <a:spcPct val="90000"/>
              </a:lnSpc>
              <a:buFontTx/>
              <a:buNone/>
            </a:pPr>
            <a:r>
              <a:rPr lang="es-ES_tradnl" sz="2400" smtClean="0"/>
              <a:t>2º Coalición Alianza por México</a:t>
            </a:r>
          </a:p>
          <a:p>
            <a:pPr eaLnBrk="1" hangingPunct="1">
              <a:lnSpc>
                <a:spcPct val="90000"/>
              </a:lnSpc>
              <a:buFontTx/>
              <a:buNone/>
            </a:pPr>
            <a:endParaRPr lang="es-ES_tradnl" sz="2400" smtClean="0"/>
          </a:p>
          <a:p>
            <a:pPr eaLnBrk="1" hangingPunct="1">
              <a:lnSpc>
                <a:spcPct val="90000"/>
              </a:lnSpc>
              <a:buFontTx/>
              <a:buNone/>
            </a:pPr>
            <a:r>
              <a:rPr lang="es-ES_tradnl" sz="2400" smtClean="0"/>
              <a:t>3º Coalición por el Bien de Todos</a:t>
            </a:r>
          </a:p>
          <a:p>
            <a:pPr eaLnBrk="1" hangingPunct="1">
              <a:lnSpc>
                <a:spcPct val="90000"/>
              </a:lnSpc>
              <a:buFontTx/>
              <a:buNone/>
            </a:pPr>
            <a:endParaRPr lang="es-ES_tradnl" sz="2400" smtClean="0"/>
          </a:p>
          <a:p>
            <a:pPr eaLnBrk="1" hangingPunct="1">
              <a:lnSpc>
                <a:spcPct val="90000"/>
              </a:lnSpc>
              <a:buFontTx/>
              <a:buNone/>
            </a:pPr>
            <a:r>
              <a:rPr lang="es-ES_tradnl" sz="2400" smtClean="0"/>
              <a:t>4º Partido Nueva Alianza           </a:t>
            </a:r>
            <a:endParaRPr lang="es-ES" sz="2400" smtClean="0"/>
          </a:p>
        </p:txBody>
      </p:sp>
      <p:sp>
        <p:nvSpPr>
          <p:cNvPr id="11266" name="Rectangle 4"/>
          <p:cNvSpPr>
            <a:spLocks noChangeArrowheads="1"/>
          </p:cNvSpPr>
          <p:nvPr/>
        </p:nvSpPr>
        <p:spPr bwMode="auto">
          <a:xfrm>
            <a:off x="6781800" y="0"/>
            <a:ext cx="2212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b="1"/>
              <a:t>Interpretaci</a:t>
            </a:r>
            <a:r>
              <a:rPr lang="es-ES_tradnl" altLang="ja-JP" b="1"/>
              <a:t>ón</a:t>
            </a:r>
            <a:endParaRPr lang="es-ES_tradnl" sz="18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AutoShape 15"/>
          <p:cNvSpPr>
            <a:spLocks noChangeArrowheads="1"/>
          </p:cNvSpPr>
          <p:nvPr/>
        </p:nvSpPr>
        <p:spPr bwMode="auto">
          <a:xfrm>
            <a:off x="1827213" y="1052513"/>
            <a:ext cx="5624512" cy="574675"/>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spcBef>
                <a:spcPct val="20000"/>
              </a:spcBef>
              <a:buClr>
                <a:schemeClr val="tx1"/>
              </a:buClr>
              <a:buFont typeface="Wingdings" panose="05000000000000000000" pitchFamily="2" charset="2"/>
              <a:buNone/>
            </a:pPr>
            <a:r>
              <a:rPr lang="es-ES" sz="2800">
                <a:solidFill>
                  <a:srgbClr val="8E2A44"/>
                </a:solidFill>
              </a:rPr>
              <a:t>Principios generales del derecho</a:t>
            </a:r>
          </a:p>
        </p:txBody>
      </p:sp>
      <p:sp>
        <p:nvSpPr>
          <p:cNvPr id="98306" name="AutoShape 12">
            <a:hlinkClick r:id="rId2" action="ppaction://hlinksldjump" highlightClick="1"/>
          </p:cNvPr>
          <p:cNvSpPr>
            <a:spLocks noChangeArrowheads="1"/>
          </p:cNvSpPr>
          <p:nvPr/>
        </p:nvSpPr>
        <p:spPr bwMode="auto">
          <a:xfrm>
            <a:off x="7524750" y="1125538"/>
            <a:ext cx="403225" cy="431800"/>
          </a:xfrm>
          <a:prstGeom prst="actionButtonForwardNext">
            <a:avLst/>
          </a:prstGeom>
          <a:noFill/>
          <a:ln w="9525">
            <a:solidFill>
              <a:srgbClr val="56072F"/>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4" name="3 Botón de acción: Volver">
            <a:hlinkClick r:id="rId3" action="ppaction://hlinksldjump" highlightClick="1"/>
          </p:cNvPr>
          <p:cNvSpPr>
            <a:spLocks noChangeArrowheads="1"/>
          </p:cNvSpPr>
          <p:nvPr/>
        </p:nvSpPr>
        <p:spPr bwMode="auto">
          <a:xfrm>
            <a:off x="4211638" y="6021388"/>
            <a:ext cx="785812" cy="479425"/>
          </a:xfrm>
          <a:prstGeom prst="actionButtonReturn">
            <a:avLst/>
          </a:prstGeom>
          <a:noFill/>
          <a:ln w="25400" algn="ctr">
            <a:solidFill>
              <a:srgbClr val="56072F"/>
            </a:solidFill>
            <a:miter lim="800000"/>
            <a:headEnd/>
            <a:tailEnd/>
          </a:ln>
        </p:spPr>
        <p:txBody>
          <a:bodyPr anchor="ctr"/>
          <a:lstStyle/>
          <a:p>
            <a:pPr algn="ctr">
              <a:defRPr/>
            </a:pPr>
            <a:endParaRPr lang="es-MX">
              <a:solidFill>
                <a:schemeClr val="lt1"/>
              </a:solidFill>
              <a:latin typeface="+mn-lt"/>
              <a:ea typeface="+mn-ea"/>
            </a:endParaRPr>
          </a:p>
        </p:txBody>
      </p:sp>
      <p:sp>
        <p:nvSpPr>
          <p:cNvPr id="98308" name="Text Box 16"/>
          <p:cNvSpPr txBox="1">
            <a:spLocks noChangeArrowheads="1"/>
          </p:cNvSpPr>
          <p:nvPr/>
        </p:nvSpPr>
        <p:spPr bwMode="auto">
          <a:xfrm>
            <a:off x="3779838" y="404813"/>
            <a:ext cx="49688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699">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s-MX">
                <a:solidFill>
                  <a:srgbClr val="560730"/>
                </a:solidFill>
              </a:rPr>
              <a:t>Argumento a partir de los principios</a:t>
            </a:r>
            <a:endParaRPr lang="es-ES">
              <a:solidFill>
                <a:srgbClr val="560730"/>
              </a:solidFill>
            </a:endParaRPr>
          </a:p>
        </p:txBody>
      </p:sp>
      <p:sp>
        <p:nvSpPr>
          <p:cNvPr id="98309" name="AutoShape 15"/>
          <p:cNvSpPr>
            <a:spLocks noChangeArrowheads="1"/>
          </p:cNvSpPr>
          <p:nvPr/>
        </p:nvSpPr>
        <p:spPr bwMode="auto">
          <a:xfrm>
            <a:off x="2124075" y="2133600"/>
            <a:ext cx="4873625" cy="439738"/>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spcBef>
                <a:spcPct val="20000"/>
              </a:spcBef>
              <a:buClr>
                <a:schemeClr val="tx1"/>
              </a:buClr>
              <a:buFont typeface="Wingdings" panose="05000000000000000000" pitchFamily="2" charset="2"/>
              <a:buNone/>
            </a:pPr>
            <a:r>
              <a:rPr lang="es-MX" sz="1800"/>
              <a:t>Normas fundamentales o esenciales</a:t>
            </a:r>
            <a:endParaRPr lang="es-ES" sz="1800"/>
          </a:p>
        </p:txBody>
      </p:sp>
      <p:sp>
        <p:nvSpPr>
          <p:cNvPr id="98310" name="AutoShape 15"/>
          <p:cNvSpPr>
            <a:spLocks noChangeArrowheads="1"/>
          </p:cNvSpPr>
          <p:nvPr/>
        </p:nvSpPr>
        <p:spPr bwMode="auto">
          <a:xfrm>
            <a:off x="2195513" y="4221163"/>
            <a:ext cx="2016125" cy="439737"/>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spcBef>
                <a:spcPct val="20000"/>
              </a:spcBef>
              <a:buClr>
                <a:schemeClr val="tx1"/>
              </a:buClr>
              <a:buFont typeface="Wingdings" panose="05000000000000000000" pitchFamily="2" charset="2"/>
              <a:buNone/>
            </a:pPr>
            <a:r>
              <a:rPr lang="es-MX" sz="1800"/>
              <a:t>Explícitamente</a:t>
            </a:r>
            <a:endParaRPr lang="es-ES" sz="1800"/>
          </a:p>
        </p:txBody>
      </p:sp>
      <p:sp>
        <p:nvSpPr>
          <p:cNvPr id="98311" name="AutoShape 15"/>
          <p:cNvSpPr>
            <a:spLocks noChangeArrowheads="1"/>
          </p:cNvSpPr>
          <p:nvPr/>
        </p:nvSpPr>
        <p:spPr bwMode="auto">
          <a:xfrm>
            <a:off x="5003800" y="4221163"/>
            <a:ext cx="2016125" cy="439737"/>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spcBef>
                <a:spcPct val="20000"/>
              </a:spcBef>
              <a:buClr>
                <a:schemeClr val="tx1"/>
              </a:buClr>
              <a:buFont typeface="Wingdings" panose="05000000000000000000" pitchFamily="2" charset="2"/>
              <a:buNone/>
            </a:pPr>
            <a:r>
              <a:rPr lang="es-MX" sz="1800"/>
              <a:t>Implícitamente</a:t>
            </a:r>
            <a:endParaRPr lang="es-ES" sz="1800"/>
          </a:p>
        </p:txBody>
      </p:sp>
      <p:sp>
        <p:nvSpPr>
          <p:cNvPr id="98312" name="Line 20"/>
          <p:cNvSpPr>
            <a:spLocks noChangeShapeType="1"/>
          </p:cNvSpPr>
          <p:nvPr/>
        </p:nvSpPr>
        <p:spPr bwMode="auto">
          <a:xfrm>
            <a:off x="3203575" y="2565400"/>
            <a:ext cx="0" cy="1655763"/>
          </a:xfrm>
          <a:prstGeom prst="line">
            <a:avLst/>
          </a:prstGeom>
          <a:noFill/>
          <a:ln w="4699">
            <a:solidFill>
              <a:schemeClr val="tx1"/>
            </a:solidFill>
            <a:round/>
            <a:headEnd/>
            <a:tailEnd type="triangle" w="med" len="med"/>
          </a:ln>
          <a:extLst>
            <a:ext uri="{909E8E84-426E-40DD-AFC4-6F175D3DCCD1}">
              <a14:hiddenFill xmlns:a14="http://schemas.microsoft.com/office/drawing/2010/main">
                <a:noFill/>
              </a14:hiddenFill>
            </a:ext>
          </a:extLst>
        </p:spPr>
        <p:txBody>
          <a:bodyPr rot="10800000" wrap="none" lIns="0" tIns="0" rIns="0" bIns="0" anchor="ctr"/>
          <a:lstStyle/>
          <a:p>
            <a:endParaRPr lang="es-MX"/>
          </a:p>
        </p:txBody>
      </p:sp>
      <p:sp>
        <p:nvSpPr>
          <p:cNvPr id="98313" name="Line 21"/>
          <p:cNvSpPr>
            <a:spLocks noChangeShapeType="1"/>
          </p:cNvSpPr>
          <p:nvPr/>
        </p:nvSpPr>
        <p:spPr bwMode="auto">
          <a:xfrm>
            <a:off x="5867400" y="2565400"/>
            <a:ext cx="0" cy="1655763"/>
          </a:xfrm>
          <a:prstGeom prst="line">
            <a:avLst/>
          </a:prstGeom>
          <a:noFill/>
          <a:ln w="4699">
            <a:solidFill>
              <a:schemeClr val="tx1"/>
            </a:solidFill>
            <a:round/>
            <a:headEnd/>
            <a:tailEnd type="triangle" w="med" len="med"/>
          </a:ln>
          <a:extLst>
            <a:ext uri="{909E8E84-426E-40DD-AFC4-6F175D3DCCD1}">
              <a14:hiddenFill xmlns:a14="http://schemas.microsoft.com/office/drawing/2010/main">
                <a:noFill/>
              </a14:hiddenFill>
            </a:ext>
          </a:extLst>
        </p:spPr>
        <p:txBody>
          <a:bodyPr rot="10800000" wrap="none" lIns="0" tIns="0" rIns="0" bIns="0" anchor="ctr"/>
          <a:lstStyle/>
          <a:p>
            <a:endParaRPr lang="es-MX"/>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24 Rectángulo redondeado"/>
          <p:cNvSpPr>
            <a:spLocks noChangeArrowheads="1"/>
          </p:cNvSpPr>
          <p:nvPr/>
        </p:nvSpPr>
        <p:spPr bwMode="auto">
          <a:xfrm>
            <a:off x="179388" y="3959225"/>
            <a:ext cx="4824412" cy="406400"/>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b="1"/>
              <a:t>c) Semejanza entre los supuestos S</a:t>
            </a:r>
            <a:r>
              <a:rPr lang="es-ES" sz="1800" b="1" baseline="30000"/>
              <a:t>1</a:t>
            </a:r>
            <a:r>
              <a:rPr lang="es-ES" sz="1800" b="1"/>
              <a:t> y S</a:t>
            </a:r>
            <a:r>
              <a:rPr lang="es-ES" sz="1800" b="1" baseline="30000"/>
              <a:t>2</a:t>
            </a:r>
          </a:p>
        </p:txBody>
      </p:sp>
      <p:sp>
        <p:nvSpPr>
          <p:cNvPr id="99330" name="24 Rectángulo redondeado"/>
          <p:cNvSpPr>
            <a:spLocks noChangeArrowheads="1"/>
          </p:cNvSpPr>
          <p:nvPr/>
        </p:nvSpPr>
        <p:spPr bwMode="auto">
          <a:xfrm>
            <a:off x="179388" y="4894263"/>
            <a:ext cx="6264275" cy="406400"/>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b="1"/>
              <a:t>d) Se aplica la consecuencia C también al supuesto S</a:t>
            </a:r>
            <a:r>
              <a:rPr lang="es-ES" sz="1800" b="1" baseline="30000"/>
              <a:t>2</a:t>
            </a:r>
            <a:r>
              <a:rPr lang="es-ES" sz="1800" b="1"/>
              <a:t>.</a:t>
            </a:r>
          </a:p>
        </p:txBody>
      </p:sp>
      <p:sp>
        <p:nvSpPr>
          <p:cNvPr id="99331" name="24 Rectángulo redondeado"/>
          <p:cNvSpPr>
            <a:spLocks noChangeArrowheads="1"/>
          </p:cNvSpPr>
          <p:nvPr/>
        </p:nvSpPr>
        <p:spPr bwMode="auto">
          <a:xfrm>
            <a:off x="179388" y="2997200"/>
            <a:ext cx="5545137" cy="406400"/>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b="1"/>
              <a:t>b) Supuesto S</a:t>
            </a:r>
            <a:r>
              <a:rPr lang="es-ES" sz="1800" b="1" baseline="30000"/>
              <a:t>2</a:t>
            </a:r>
            <a:r>
              <a:rPr lang="es-ES" sz="1800" b="1"/>
              <a:t> no regulado por ninguna norma</a:t>
            </a:r>
          </a:p>
        </p:txBody>
      </p:sp>
      <p:sp>
        <p:nvSpPr>
          <p:cNvPr id="99332" name="24 Rectángulo redondeado"/>
          <p:cNvSpPr>
            <a:spLocks noChangeArrowheads="1"/>
          </p:cNvSpPr>
          <p:nvPr/>
        </p:nvSpPr>
        <p:spPr bwMode="auto">
          <a:xfrm>
            <a:off x="179388" y="1943100"/>
            <a:ext cx="8770937" cy="406400"/>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b="1"/>
              <a:t>a) </a:t>
            </a:r>
            <a:r>
              <a:rPr lang="es-ES" sz="1600" b="1"/>
              <a:t>una norma N que regula un supuesto S</a:t>
            </a:r>
            <a:r>
              <a:rPr lang="es-ES" sz="1600" b="1" baseline="30000"/>
              <a:t>1</a:t>
            </a:r>
            <a:r>
              <a:rPr lang="es-ES" sz="1600" b="1"/>
              <a:t> al que aplica la consecuencia jurídica C</a:t>
            </a:r>
          </a:p>
        </p:txBody>
      </p:sp>
      <p:sp>
        <p:nvSpPr>
          <p:cNvPr id="99333" name="AutoShape 14">
            <a:hlinkClick r:id="rId2" action="ppaction://hlinksldjump" highlightClick="1"/>
          </p:cNvPr>
          <p:cNvSpPr>
            <a:spLocks noChangeArrowheads="1"/>
          </p:cNvSpPr>
          <p:nvPr/>
        </p:nvSpPr>
        <p:spPr bwMode="auto">
          <a:xfrm>
            <a:off x="6588125" y="4868863"/>
            <a:ext cx="403225" cy="431800"/>
          </a:xfrm>
          <a:prstGeom prst="actionButtonForwardNext">
            <a:avLst/>
          </a:prstGeom>
          <a:noFill/>
          <a:ln w="9525">
            <a:solidFill>
              <a:srgbClr val="56072F"/>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99334" name="3 Botón de acción: Volver">
            <a:hlinkClick r:id="rId3" action="ppaction://hlinksldjump" highlightClick="1"/>
          </p:cNvPr>
          <p:cNvSpPr>
            <a:spLocks noChangeArrowheads="1"/>
          </p:cNvSpPr>
          <p:nvPr/>
        </p:nvSpPr>
        <p:spPr bwMode="auto">
          <a:xfrm>
            <a:off x="4211638" y="5949950"/>
            <a:ext cx="785812" cy="479425"/>
          </a:xfrm>
          <a:prstGeom prst="actionButtonReturn">
            <a:avLst/>
          </a:prstGeom>
          <a:noFill/>
          <a:ln w="25400">
            <a:solidFill>
              <a:srgbClr val="56072F"/>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s-MX" sz="1800" b="1">
              <a:solidFill>
                <a:srgbClr val="FFFFFF"/>
              </a:solidFill>
            </a:endParaRPr>
          </a:p>
        </p:txBody>
      </p:sp>
      <p:sp>
        <p:nvSpPr>
          <p:cNvPr id="99335" name="Text Box 16"/>
          <p:cNvSpPr txBox="1">
            <a:spLocks noChangeArrowheads="1"/>
          </p:cNvSpPr>
          <p:nvPr/>
        </p:nvSpPr>
        <p:spPr bwMode="auto">
          <a:xfrm>
            <a:off x="5508625" y="404813"/>
            <a:ext cx="32400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699">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s-MX">
                <a:solidFill>
                  <a:srgbClr val="560730"/>
                </a:solidFill>
              </a:rPr>
              <a:t>Argumento analógico</a:t>
            </a:r>
            <a:endParaRPr lang="es-ES">
              <a:solidFill>
                <a:srgbClr val="560730"/>
              </a:solidFill>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AutoShape 4"/>
          <p:cNvSpPr>
            <a:spLocks noChangeArrowheads="1"/>
          </p:cNvSpPr>
          <p:nvPr/>
        </p:nvSpPr>
        <p:spPr bwMode="auto">
          <a:xfrm>
            <a:off x="1250950" y="5013325"/>
            <a:ext cx="7642225" cy="430213"/>
          </a:xfrm>
          <a:prstGeom prst="flowChartAlternateProcess">
            <a:avLst/>
          </a:prstGeom>
          <a:noFill/>
          <a:ln w="9525">
            <a:solidFill>
              <a:srgbClr val="6600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i="1"/>
              <a:t>A minori ad maius</a:t>
            </a:r>
            <a:r>
              <a:rPr lang="es-ES" sz="1800"/>
              <a:t> (el que no puede lo menos no puede lo más)</a:t>
            </a:r>
          </a:p>
        </p:txBody>
      </p:sp>
      <p:sp>
        <p:nvSpPr>
          <p:cNvPr id="100354" name="AutoShape 4"/>
          <p:cNvSpPr>
            <a:spLocks noChangeArrowheads="1"/>
          </p:cNvSpPr>
          <p:nvPr/>
        </p:nvSpPr>
        <p:spPr bwMode="auto">
          <a:xfrm>
            <a:off x="1258888" y="4365625"/>
            <a:ext cx="6840537" cy="430213"/>
          </a:xfrm>
          <a:prstGeom prst="flowChartAlternateProcess">
            <a:avLst/>
          </a:prstGeom>
          <a:noFill/>
          <a:ln w="9525">
            <a:solidFill>
              <a:srgbClr val="6600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i="1"/>
              <a:t>A maiori ad minus</a:t>
            </a:r>
            <a:r>
              <a:rPr lang="es-ES" sz="1800"/>
              <a:t> (el que puede lo más puede lo menos) </a:t>
            </a:r>
          </a:p>
        </p:txBody>
      </p:sp>
      <p:sp>
        <p:nvSpPr>
          <p:cNvPr id="100355" name="24 Rectángulo redondeado"/>
          <p:cNvSpPr>
            <a:spLocks noChangeArrowheads="1"/>
          </p:cNvSpPr>
          <p:nvPr/>
        </p:nvSpPr>
        <p:spPr bwMode="auto">
          <a:xfrm>
            <a:off x="250825" y="2924175"/>
            <a:ext cx="8713788" cy="709613"/>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a:t>d) El argumento </a:t>
            </a:r>
            <a:r>
              <a:rPr lang="es-ES" sz="1800" i="1"/>
              <a:t>a fortiori</a:t>
            </a:r>
            <a:r>
              <a:rPr lang="es-ES" sz="1800"/>
              <a:t> justifica la aplicación de la consecuencia C también al supuesto S</a:t>
            </a:r>
            <a:r>
              <a:rPr lang="es-ES" sz="1800" baseline="30000"/>
              <a:t>2</a:t>
            </a:r>
            <a:r>
              <a:rPr lang="es-ES" sz="1800"/>
              <a:t>.</a:t>
            </a:r>
          </a:p>
        </p:txBody>
      </p:sp>
      <p:sp>
        <p:nvSpPr>
          <p:cNvPr id="100356" name="24 Rectángulo redondeado"/>
          <p:cNvSpPr>
            <a:spLocks noChangeArrowheads="1"/>
          </p:cNvSpPr>
          <p:nvPr/>
        </p:nvSpPr>
        <p:spPr bwMode="auto">
          <a:xfrm>
            <a:off x="250825" y="2349500"/>
            <a:ext cx="7546975" cy="406400"/>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a:t>c) El supuesto S</a:t>
            </a:r>
            <a:r>
              <a:rPr lang="es-ES" sz="1800" baseline="30000"/>
              <a:t>2</a:t>
            </a:r>
            <a:r>
              <a:rPr lang="es-ES" sz="1800"/>
              <a:t> merece con mayor razón que S</a:t>
            </a:r>
            <a:r>
              <a:rPr lang="es-ES" sz="1800" baseline="30000"/>
              <a:t>1</a:t>
            </a:r>
            <a:r>
              <a:rPr lang="es-ES" sz="1800"/>
              <a:t> la consecuencia C.</a:t>
            </a:r>
          </a:p>
        </p:txBody>
      </p:sp>
      <p:sp>
        <p:nvSpPr>
          <p:cNvPr id="100357" name="24 Rectángulo redondeado"/>
          <p:cNvSpPr>
            <a:spLocks noChangeArrowheads="1"/>
          </p:cNvSpPr>
          <p:nvPr/>
        </p:nvSpPr>
        <p:spPr bwMode="auto">
          <a:xfrm>
            <a:off x="250825" y="1773238"/>
            <a:ext cx="5746750" cy="406400"/>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a:t>b) Otro supuesto S</a:t>
            </a:r>
            <a:r>
              <a:rPr lang="es-ES" sz="1800" baseline="30000"/>
              <a:t>2</a:t>
            </a:r>
            <a:r>
              <a:rPr lang="es-ES" sz="1800"/>
              <a:t> no regulado por ninguna norma</a:t>
            </a:r>
          </a:p>
        </p:txBody>
      </p:sp>
      <p:sp>
        <p:nvSpPr>
          <p:cNvPr id="100358" name="24 Rectángulo redondeado"/>
          <p:cNvSpPr>
            <a:spLocks noChangeArrowheads="1"/>
          </p:cNvSpPr>
          <p:nvPr/>
        </p:nvSpPr>
        <p:spPr bwMode="auto">
          <a:xfrm>
            <a:off x="250825" y="1196975"/>
            <a:ext cx="8712200" cy="406400"/>
          </a:xfrm>
          <a:prstGeom prst="roundRect">
            <a:avLst>
              <a:gd name="adj" fmla="val 16667"/>
            </a:avLst>
          </a:prstGeom>
          <a:noFill/>
          <a:ln w="9525">
            <a:solidFill>
              <a:srgbClr val="8E2A44"/>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sz="1800"/>
              <a:t>a) una norma N que regula un supuesto S</a:t>
            </a:r>
            <a:r>
              <a:rPr lang="es-ES" sz="1800" baseline="30000"/>
              <a:t>1</a:t>
            </a:r>
            <a:r>
              <a:rPr lang="es-ES" sz="1800"/>
              <a:t> al que aplica la consecuencia jurídica C</a:t>
            </a:r>
          </a:p>
        </p:txBody>
      </p:sp>
      <p:sp>
        <p:nvSpPr>
          <p:cNvPr id="100359" name="AutoShape 16">
            <a:hlinkClick r:id="rId2" action="ppaction://hlinksldjump" highlightClick="1"/>
          </p:cNvPr>
          <p:cNvSpPr>
            <a:spLocks noChangeArrowheads="1"/>
          </p:cNvSpPr>
          <p:nvPr/>
        </p:nvSpPr>
        <p:spPr bwMode="auto">
          <a:xfrm>
            <a:off x="8316913" y="5661025"/>
            <a:ext cx="403225" cy="431800"/>
          </a:xfrm>
          <a:prstGeom prst="actionButtonForwardNext">
            <a:avLst/>
          </a:prstGeom>
          <a:noFill/>
          <a:ln w="9525">
            <a:solidFill>
              <a:srgbClr val="56072F"/>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
        <p:nvSpPr>
          <p:cNvPr id="4" name="3 Botón de acción: Volver">
            <a:hlinkClick r:id="rId3" action="ppaction://hlinksldjump" highlightClick="1"/>
          </p:cNvPr>
          <p:cNvSpPr>
            <a:spLocks noChangeArrowheads="1"/>
          </p:cNvSpPr>
          <p:nvPr/>
        </p:nvSpPr>
        <p:spPr bwMode="auto">
          <a:xfrm>
            <a:off x="4211638" y="6021388"/>
            <a:ext cx="785812" cy="479425"/>
          </a:xfrm>
          <a:prstGeom prst="actionButtonReturn">
            <a:avLst/>
          </a:prstGeom>
          <a:noFill/>
          <a:ln w="25400" algn="ctr">
            <a:solidFill>
              <a:srgbClr val="56072F"/>
            </a:solidFill>
            <a:miter lim="800000"/>
            <a:headEnd/>
            <a:tailEnd/>
          </a:ln>
        </p:spPr>
        <p:txBody>
          <a:bodyPr anchor="ctr"/>
          <a:lstStyle/>
          <a:p>
            <a:pPr algn="ctr">
              <a:defRPr/>
            </a:pPr>
            <a:endParaRPr lang="es-MX">
              <a:solidFill>
                <a:schemeClr val="lt1"/>
              </a:solidFill>
              <a:latin typeface="+mn-lt"/>
              <a:ea typeface="+mn-ea"/>
            </a:endParaRPr>
          </a:p>
        </p:txBody>
      </p:sp>
      <p:sp>
        <p:nvSpPr>
          <p:cNvPr id="100361" name="Text Box 21"/>
          <p:cNvSpPr txBox="1">
            <a:spLocks noChangeArrowheads="1"/>
          </p:cNvSpPr>
          <p:nvPr/>
        </p:nvSpPr>
        <p:spPr bwMode="auto">
          <a:xfrm>
            <a:off x="2808288" y="404813"/>
            <a:ext cx="63722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699">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s-MX">
                <a:solidFill>
                  <a:srgbClr val="560730"/>
                </a:solidFill>
              </a:rPr>
              <a:t>Argumento a fortiori o por mayoría de razón</a:t>
            </a:r>
            <a:endParaRPr lang="es-ES">
              <a:solidFill>
                <a:srgbClr val="560730"/>
              </a:solidFill>
            </a:endParaRPr>
          </a:p>
        </p:txBody>
      </p:sp>
      <p:sp>
        <p:nvSpPr>
          <p:cNvPr id="100362" name="AutoShape 4"/>
          <p:cNvSpPr>
            <a:spLocks/>
          </p:cNvSpPr>
          <p:nvPr/>
        </p:nvSpPr>
        <p:spPr bwMode="auto">
          <a:xfrm>
            <a:off x="684213" y="4292600"/>
            <a:ext cx="504825" cy="1152525"/>
          </a:xfrm>
          <a:prstGeom prst="leftBrace">
            <a:avLst>
              <a:gd name="adj1" fmla="val 13434"/>
              <a:gd name="adj2" fmla="val 50000"/>
            </a:avLst>
          </a:prstGeom>
          <a:noFill/>
          <a:ln w="28575">
            <a:solidFill>
              <a:srgbClr val="33333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MX" sz="18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ChangeArrowheads="1"/>
          </p:cNvSpPr>
          <p:nvPr>
            <p:ph type="body" idx="1"/>
          </p:nvPr>
        </p:nvSpPr>
        <p:spPr bwMode="auto">
          <a:xfrm>
            <a:off x="685800" y="1143000"/>
            <a:ext cx="7561263" cy="438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09600" indent="-609600" algn="just" eaLnBrk="1" hangingPunct="1">
              <a:buFontTx/>
              <a:buAutoNum type="arabicPeriod"/>
            </a:pPr>
            <a:r>
              <a:rPr lang="es-MX" sz="2800" smtClean="0">
                <a:latin typeface="Tahoma" panose="020B0604030504040204" pitchFamily="34" charset="0"/>
              </a:rPr>
              <a:t>Seleccionar la disposición</a:t>
            </a:r>
          </a:p>
          <a:p>
            <a:pPr marL="609600" indent="-609600" algn="just" eaLnBrk="1" hangingPunct="1">
              <a:buFontTx/>
              <a:buAutoNum type="arabicPeriod"/>
            </a:pPr>
            <a:endParaRPr lang="es-MX" sz="2800" smtClean="0">
              <a:latin typeface="Tahoma" panose="020B0604030504040204" pitchFamily="34" charset="0"/>
            </a:endParaRPr>
          </a:p>
          <a:p>
            <a:pPr marL="609600" indent="-609600" algn="just" eaLnBrk="1" hangingPunct="1">
              <a:buFontTx/>
              <a:buAutoNum type="arabicPeriod"/>
            </a:pPr>
            <a:r>
              <a:rPr lang="es-MX" sz="2800" smtClean="0">
                <a:latin typeface="Tahoma" panose="020B0604030504040204" pitchFamily="34" charset="0"/>
              </a:rPr>
              <a:t>Determinar el significado de la disposición</a:t>
            </a:r>
          </a:p>
          <a:p>
            <a:pPr marL="609600" indent="-609600" algn="just" eaLnBrk="1" hangingPunct="1">
              <a:buFontTx/>
              <a:buAutoNum type="arabicPeriod"/>
            </a:pPr>
            <a:endParaRPr lang="es-MX" sz="2800" smtClean="0">
              <a:latin typeface="Tahoma" panose="020B0604030504040204" pitchFamily="34" charset="0"/>
            </a:endParaRPr>
          </a:p>
          <a:p>
            <a:pPr marL="609600" indent="-609600" algn="just" eaLnBrk="1" hangingPunct="1">
              <a:buFontTx/>
              <a:buAutoNum type="arabicPeriod"/>
            </a:pPr>
            <a:r>
              <a:rPr lang="es-MX" sz="2800" smtClean="0">
                <a:latin typeface="Tahoma" panose="020B0604030504040204" pitchFamily="34" charset="0"/>
              </a:rPr>
              <a:t>Determinar los hechos relevantes</a:t>
            </a:r>
          </a:p>
          <a:p>
            <a:pPr marL="609600" indent="-609600" algn="just" eaLnBrk="1" hangingPunct="1">
              <a:buFontTx/>
              <a:buAutoNum type="arabicPeriod"/>
            </a:pPr>
            <a:endParaRPr lang="es-MX" sz="2800" smtClean="0">
              <a:latin typeface="Tahoma" panose="020B0604030504040204" pitchFamily="34" charset="0"/>
            </a:endParaRPr>
          </a:p>
          <a:p>
            <a:pPr marL="609600" indent="-609600" algn="just" eaLnBrk="1" hangingPunct="1">
              <a:buFontTx/>
              <a:buAutoNum type="arabicPeriod"/>
            </a:pPr>
            <a:r>
              <a:rPr lang="es-MX" sz="2800" smtClean="0">
                <a:latin typeface="Tahoma" panose="020B0604030504040204" pitchFamily="34" charset="0"/>
              </a:rPr>
              <a:t>Determinar las consecuencias jurídicas</a:t>
            </a:r>
          </a:p>
        </p:txBody>
      </p:sp>
      <p:sp>
        <p:nvSpPr>
          <p:cNvPr id="13314" name="Rectangle 4"/>
          <p:cNvSpPr>
            <a:spLocks noChangeArrowheads="1"/>
          </p:cNvSpPr>
          <p:nvPr/>
        </p:nvSpPr>
        <p:spPr bwMode="auto">
          <a:xfrm>
            <a:off x="4745038" y="0"/>
            <a:ext cx="4398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b="1"/>
              <a:t>Modelo de aplicaci</a:t>
            </a:r>
            <a:r>
              <a:rPr lang="es-ES_tradnl" altLang="ja-JP" b="1"/>
              <a:t>ón judicial</a:t>
            </a:r>
            <a:endParaRPr lang="es-ES_tradnl" sz="18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ph type="title"/>
          </p:nvPr>
        </p:nvSpPr>
        <p:spPr bwMode="auto">
          <a:xfrm>
            <a:off x="468313" y="981075"/>
            <a:ext cx="8229600" cy="6572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es-MX" sz="2800" b="1" smtClean="0">
                <a:solidFill>
                  <a:schemeClr val="tx1"/>
                </a:solidFill>
                <a:latin typeface="Univers" pitchFamily="34" charset="0"/>
              </a:rPr>
              <a:t>ANÁLISIS PRÁCTICO DE LOS AGRAVIOS Y DE LA INTEGRACIÓN DE UN ARGUMENTO</a:t>
            </a:r>
            <a:endParaRPr lang="es-ES" smtClean="0"/>
          </a:p>
        </p:txBody>
      </p:sp>
      <p:sp>
        <p:nvSpPr>
          <p:cNvPr id="15362" name="Text Box 3"/>
          <p:cNvSpPr txBox="1">
            <a:spLocks noChangeArrowheads="1"/>
          </p:cNvSpPr>
          <p:nvPr/>
        </p:nvSpPr>
        <p:spPr bwMode="auto">
          <a:xfrm>
            <a:off x="755650" y="3429000"/>
            <a:ext cx="180022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sz="1800" b="1">
                <a:solidFill>
                  <a:schemeClr val="bg2"/>
                </a:solidFill>
                <a:latin typeface="Univers" pitchFamily="34" charset="0"/>
              </a:rPr>
              <a:t>Pretensión</a:t>
            </a:r>
          </a:p>
        </p:txBody>
      </p:sp>
      <p:sp>
        <p:nvSpPr>
          <p:cNvPr id="15363" name="Text Box 4"/>
          <p:cNvSpPr txBox="1">
            <a:spLocks noChangeArrowheads="1"/>
          </p:cNvSpPr>
          <p:nvPr/>
        </p:nvSpPr>
        <p:spPr bwMode="auto">
          <a:xfrm>
            <a:off x="3132138" y="2852738"/>
            <a:ext cx="1584325"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sz="1800" b="1">
                <a:solidFill>
                  <a:schemeClr val="bg2"/>
                </a:solidFill>
                <a:latin typeface="Univers" pitchFamily="34" charset="0"/>
              </a:rPr>
              <a:t>Petitum</a:t>
            </a:r>
          </a:p>
        </p:txBody>
      </p:sp>
      <p:sp>
        <p:nvSpPr>
          <p:cNvPr id="15364" name="Text Box 5"/>
          <p:cNvSpPr txBox="1">
            <a:spLocks noChangeArrowheads="1"/>
          </p:cNvSpPr>
          <p:nvPr/>
        </p:nvSpPr>
        <p:spPr bwMode="auto">
          <a:xfrm>
            <a:off x="2987675" y="4149725"/>
            <a:ext cx="223202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sz="1800" b="1">
                <a:solidFill>
                  <a:schemeClr val="bg2"/>
                </a:solidFill>
                <a:latin typeface="Univers" pitchFamily="34" charset="0"/>
              </a:rPr>
              <a:t>Causa petendi</a:t>
            </a:r>
          </a:p>
        </p:txBody>
      </p:sp>
      <p:sp>
        <p:nvSpPr>
          <p:cNvPr id="15365" name="Text Box 6"/>
          <p:cNvSpPr txBox="1">
            <a:spLocks noChangeArrowheads="1"/>
          </p:cNvSpPr>
          <p:nvPr/>
        </p:nvSpPr>
        <p:spPr bwMode="auto">
          <a:xfrm>
            <a:off x="5940425" y="3789363"/>
            <a:ext cx="2376488"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sz="1800" b="1">
                <a:solidFill>
                  <a:schemeClr val="bg2"/>
                </a:solidFill>
                <a:latin typeface="Univers" pitchFamily="34" charset="0"/>
              </a:rPr>
              <a:t>Razones de derecho</a:t>
            </a:r>
          </a:p>
        </p:txBody>
      </p:sp>
      <p:sp>
        <p:nvSpPr>
          <p:cNvPr id="15366" name="Text Box 7"/>
          <p:cNvSpPr txBox="1">
            <a:spLocks noChangeArrowheads="1"/>
          </p:cNvSpPr>
          <p:nvPr/>
        </p:nvSpPr>
        <p:spPr bwMode="auto">
          <a:xfrm>
            <a:off x="6011863" y="4581525"/>
            <a:ext cx="223202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sz="1800" b="1">
                <a:solidFill>
                  <a:schemeClr val="bg2"/>
                </a:solidFill>
                <a:latin typeface="Univers" pitchFamily="34" charset="0"/>
              </a:rPr>
              <a:t>Razones de hecho</a:t>
            </a:r>
          </a:p>
        </p:txBody>
      </p:sp>
      <p:sp>
        <p:nvSpPr>
          <p:cNvPr id="15367" name="Line 8"/>
          <p:cNvSpPr>
            <a:spLocks noChangeShapeType="1"/>
          </p:cNvSpPr>
          <p:nvPr/>
        </p:nvSpPr>
        <p:spPr bwMode="auto">
          <a:xfrm flipV="1">
            <a:off x="2555875" y="3068638"/>
            <a:ext cx="576263"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5368" name="Line 9"/>
          <p:cNvSpPr>
            <a:spLocks noChangeShapeType="1"/>
          </p:cNvSpPr>
          <p:nvPr/>
        </p:nvSpPr>
        <p:spPr bwMode="auto">
          <a:xfrm flipV="1">
            <a:off x="5219700" y="3933825"/>
            <a:ext cx="720725" cy="3587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5369" name="Line 10"/>
          <p:cNvSpPr>
            <a:spLocks noChangeShapeType="1"/>
          </p:cNvSpPr>
          <p:nvPr/>
        </p:nvSpPr>
        <p:spPr bwMode="auto">
          <a:xfrm>
            <a:off x="2555875" y="3716338"/>
            <a:ext cx="720725" cy="4333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5370" name="Line 11"/>
          <p:cNvSpPr>
            <a:spLocks noChangeShapeType="1"/>
          </p:cNvSpPr>
          <p:nvPr/>
        </p:nvSpPr>
        <p:spPr bwMode="auto">
          <a:xfrm>
            <a:off x="5219700" y="4437063"/>
            <a:ext cx="792163" cy="3603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5371" name="Rectangle 12"/>
          <p:cNvSpPr>
            <a:spLocks noGrp="1" noChangeArrowheads="1"/>
          </p:cNvSpPr>
          <p:nvPr>
            <p:ph type="body" idx="1"/>
          </p:nvPr>
        </p:nvSpPr>
        <p:spPr bwMode="auto">
          <a:xfrm>
            <a:off x="685800" y="2057400"/>
            <a:ext cx="7772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es-MX" sz="1800" b="1" smtClean="0">
                <a:latin typeface="Univers" pitchFamily="34" charset="0"/>
              </a:rPr>
              <a:t>ANÁLISIS PRÁCTICO DE LOS AGRAVIOS Y DE LA INTEGRACIÓN DE UN ARGUMENTO</a:t>
            </a:r>
          </a:p>
          <a:p>
            <a:pPr eaLnBrk="1" hangingPunct="1"/>
            <a:endParaRPr lang="es-E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1"/>
          </p:nvPr>
        </p:nvSpPr>
        <p:spPr bwMode="auto">
          <a:xfrm>
            <a:off x="457200" y="9906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buFontTx/>
              <a:buNone/>
            </a:pPr>
            <a:r>
              <a:rPr lang="es-MX" sz="2800" smtClean="0"/>
              <a:t>El modelo tradicional de la sentencia se integra de los siguiente elementos:</a:t>
            </a:r>
          </a:p>
          <a:p>
            <a:pPr eaLnBrk="1" hangingPunct="1">
              <a:buFontTx/>
              <a:buNone/>
            </a:pPr>
            <a:endParaRPr lang="es-MX" sz="2800" smtClean="0"/>
          </a:p>
          <a:p>
            <a:pPr eaLnBrk="1" hangingPunct="1">
              <a:buFontTx/>
              <a:buNone/>
            </a:pPr>
            <a:r>
              <a:rPr lang="es-MX" sz="2800" smtClean="0"/>
              <a:t>1.Premisa mayor o premisa de derecho</a:t>
            </a:r>
          </a:p>
          <a:p>
            <a:pPr eaLnBrk="1" hangingPunct="1">
              <a:buFontTx/>
              <a:buNone/>
            </a:pPr>
            <a:endParaRPr lang="es-MX" sz="2800" smtClean="0"/>
          </a:p>
          <a:p>
            <a:pPr eaLnBrk="1" hangingPunct="1">
              <a:buFontTx/>
              <a:buNone/>
            </a:pPr>
            <a:r>
              <a:rPr lang="es-MX" sz="2800" smtClean="0"/>
              <a:t>2. Premisa menor o premisa de hecho</a:t>
            </a:r>
          </a:p>
          <a:p>
            <a:pPr eaLnBrk="1" hangingPunct="1">
              <a:buFontTx/>
              <a:buNone/>
            </a:pPr>
            <a:endParaRPr lang="es-MX" sz="2800" smtClean="0"/>
          </a:p>
          <a:p>
            <a:pPr eaLnBrk="1" hangingPunct="1">
              <a:buFontTx/>
              <a:buNone/>
            </a:pPr>
            <a:r>
              <a:rPr lang="es-MX" sz="2800" smtClean="0"/>
              <a:t>3. La consecuencia. La aplicación al caso concreto. (subsunción)</a:t>
            </a:r>
            <a:endParaRPr lang="es-E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TotalTime>
  <Words>3772</Words>
  <Application>Microsoft Office PowerPoint</Application>
  <PresentationFormat>Carta (216 x 279 mm)</PresentationFormat>
  <Paragraphs>432</Paragraphs>
  <Slides>62</Slides>
  <Notes>34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62</vt:i4>
      </vt:variant>
    </vt:vector>
  </HeadingPairs>
  <TitlesOfParts>
    <vt:vector size="68" baseType="lpstr">
      <vt:lpstr>Arial</vt:lpstr>
      <vt:lpstr>MS PGothic</vt:lpstr>
      <vt:lpstr>Univers</vt:lpstr>
      <vt:lpstr>Tahoma</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ANÁLISIS PRÁCTICO DE LOS AGRAVIOS Y DE LA INTEGRACIÓN DE UN ARGUMENTO</vt:lpstr>
      <vt:lpstr>Presentación de PowerPoint</vt:lpstr>
      <vt:lpstr>Presentación de PowerPoint</vt:lpstr>
      <vt:lpstr>Aplicación judicial del Derecho</vt:lpstr>
      <vt:lpstr>Presentación de PowerPoint</vt:lpstr>
      <vt:lpstr>Presentación de PowerPoint</vt:lpstr>
      <vt:lpstr>Presentación de PowerPoint</vt:lpstr>
      <vt:lpstr>  Disposición y norma   </vt:lpstr>
      <vt:lpstr>Presentación de PowerPoint</vt:lpstr>
      <vt:lpstr>Disposición y norma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Normas generales sobre la interpretación en materia electoral</vt:lpstr>
      <vt:lpstr>Normas generales sobre la interpretación en materia electoral</vt:lpstr>
      <vt:lpstr>Normas generales sobre la interpretación en materia electoral</vt:lpstr>
      <vt:lpstr>Normas generales sobre la interpretación en materia electoral</vt:lpstr>
      <vt:lpstr>Normas generales sobre la interpretación en materia electoral</vt:lpstr>
      <vt:lpstr>Presentación de PowerPoint</vt:lpstr>
      <vt:lpstr>Presentación de PowerPoint</vt:lpstr>
      <vt:lpstr>Criterio gramatical</vt:lpstr>
      <vt:lpstr>Presentación de PowerPoint</vt:lpstr>
      <vt:lpstr>Presentación de PowerPoint</vt:lpstr>
      <vt:lpstr>Presentación de PowerPoint</vt:lpstr>
      <vt:lpstr>Presentación de PowerPoint</vt:lpstr>
      <vt:lpstr>Criterio sistemático</vt:lpstr>
      <vt:lpstr>Presentación de PowerPoint</vt:lpstr>
      <vt:lpstr>Presentación de PowerPoint</vt:lpstr>
      <vt:lpstr>Presentación de PowerPoint</vt:lpstr>
      <vt:lpstr>Presentación de PowerPoint</vt:lpstr>
      <vt:lpstr>Presentación de PowerPoint</vt:lpstr>
      <vt:lpstr>Presentación de PowerPoint</vt:lpstr>
      <vt:lpstr>Criterio funcional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TEPJF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Unidad de Sistemas</dc:creator>
  <cp:lastModifiedBy>PcJesus</cp:lastModifiedBy>
  <cp:revision>61</cp:revision>
  <dcterms:created xsi:type="dcterms:W3CDTF">2009-01-14T23:47:27Z</dcterms:created>
  <dcterms:modified xsi:type="dcterms:W3CDTF">2018-06-28T19:01:03Z</dcterms:modified>
</cp:coreProperties>
</file>